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68" r:id="rId2"/>
    <p:sldId id="269" r:id="rId3"/>
    <p:sldId id="276" r:id="rId4"/>
    <p:sldId id="273" r:id="rId5"/>
    <p:sldId id="275" r:id="rId6"/>
    <p:sldId id="274" r:id="rId7"/>
    <p:sldId id="271" r:id="rId8"/>
    <p:sldId id="277" r:id="rId9"/>
    <p:sldId id="278" r:id="rId10"/>
    <p:sldId id="279" r:id="rId11"/>
    <p:sldId id="280" r:id="rId12"/>
    <p:sldId id="281" r:id="rId13"/>
    <p:sldId id="282" r:id="rId14"/>
    <p:sldId id="283" r:id="rId15"/>
    <p:sldId id="284" r:id="rId16"/>
    <p:sldId id="285" r:id="rId17"/>
    <p:sldId id="286" r:id="rId18"/>
    <p:sldId id="287" r:id="rId19"/>
    <p:sldId id="256" r:id="rId20"/>
    <p:sldId id="257" r:id="rId21"/>
    <p:sldId id="258" r:id="rId22"/>
    <p:sldId id="259" r:id="rId23"/>
    <p:sldId id="260" r:id="rId24"/>
    <p:sldId id="261" r:id="rId25"/>
    <p:sldId id="262" r:id="rId26"/>
    <p:sldId id="263" r:id="rId27"/>
    <p:sldId id="264" r:id="rId28"/>
    <p:sldId id="267" r:id="rId29"/>
    <p:sldId id="265" r:id="rId30"/>
    <p:sldId id="270" r:id="rId31"/>
    <p:sldId id="272" r:id="rId32"/>
  </p:sldIdLst>
  <p:sldSz cx="14630400" cy="8229600"/>
  <p:notesSz cx="8229600" cy="14630400"/>
  <p:defaultTextStyle>
    <a:defPPr>
      <a:defRPr lang="ar-EG"/>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C89D21-8547-4B38-BBFF-54797A6C6857}" v="67" dt="2024-10-20T21:42:40.1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1" d="100"/>
          <a:sy n="81" d="100"/>
        </p:scale>
        <p:origin x="106" y="34"/>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664075" y="0"/>
            <a:ext cx="3565525" cy="731838"/>
          </a:xfrm>
          <a:prstGeom prst="rect">
            <a:avLst/>
          </a:prstGeom>
        </p:spPr>
        <p:txBody>
          <a:bodyPr vert="horz" lIns="91440" tIns="45720" rIns="91440" bIns="45720" rtlCol="1"/>
          <a:lstStyle>
            <a:lvl1pPr algn="r">
              <a:defRPr sz="1200"/>
            </a:lvl1pPr>
          </a:lstStyle>
          <a:p>
            <a:endParaRPr lang="ar-EG"/>
          </a:p>
        </p:txBody>
      </p:sp>
      <p:sp>
        <p:nvSpPr>
          <p:cNvPr id="3" name="Date Placeholder 2"/>
          <p:cNvSpPr>
            <a:spLocks noGrp="1"/>
          </p:cNvSpPr>
          <p:nvPr>
            <p:ph type="dt" idx="1"/>
          </p:nvPr>
        </p:nvSpPr>
        <p:spPr>
          <a:xfrm>
            <a:off x="1588" y="0"/>
            <a:ext cx="3567112" cy="731838"/>
          </a:xfrm>
          <a:prstGeom prst="rect">
            <a:avLst/>
          </a:prstGeom>
        </p:spPr>
        <p:txBody>
          <a:bodyPr vert="horz" lIns="91440" tIns="45720" rIns="91440" bIns="45720" rtlCol="1"/>
          <a:lstStyle>
            <a:lvl1pPr algn="l">
              <a:defRPr sz="1200"/>
            </a:lvl1pPr>
          </a:lstStyle>
          <a:p>
            <a:fld id="{0BE68E34-4FD0-4F9E-B4F6-742084DBAE66}" type="datetimeFigureOut">
              <a:rPr lang="ar-EG" smtClean="0"/>
              <a:t>17/04/1446</a:t>
            </a:fld>
            <a:endParaRPr lang="ar-EG"/>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1" anchor="ctr"/>
          <a:lstStyle/>
          <a:p>
            <a:endParaRPr lang="ar-EG"/>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6" name="Footer Placeholder 5"/>
          <p:cNvSpPr>
            <a:spLocks noGrp="1"/>
          </p:cNvSpPr>
          <p:nvPr>
            <p:ph type="ftr" sz="quarter" idx="4"/>
          </p:nvPr>
        </p:nvSpPr>
        <p:spPr>
          <a:xfrm>
            <a:off x="4664075" y="13896975"/>
            <a:ext cx="3565525" cy="730250"/>
          </a:xfrm>
          <a:prstGeom prst="rect">
            <a:avLst/>
          </a:prstGeom>
        </p:spPr>
        <p:txBody>
          <a:bodyPr vert="horz" lIns="91440" tIns="45720" rIns="91440" bIns="45720" rtlCol="1" anchor="b"/>
          <a:lstStyle>
            <a:lvl1pPr algn="r">
              <a:defRPr sz="1200"/>
            </a:lvl1pPr>
          </a:lstStyle>
          <a:p>
            <a:endParaRPr lang="ar-EG"/>
          </a:p>
        </p:txBody>
      </p:sp>
      <p:sp>
        <p:nvSpPr>
          <p:cNvPr id="7" name="Slide Number Placeholder 6"/>
          <p:cNvSpPr>
            <a:spLocks noGrp="1"/>
          </p:cNvSpPr>
          <p:nvPr>
            <p:ph type="sldNum" sz="quarter" idx="5"/>
          </p:nvPr>
        </p:nvSpPr>
        <p:spPr>
          <a:xfrm>
            <a:off x="1588" y="13896975"/>
            <a:ext cx="3567112" cy="730250"/>
          </a:xfrm>
          <a:prstGeom prst="rect">
            <a:avLst/>
          </a:prstGeom>
        </p:spPr>
        <p:txBody>
          <a:bodyPr vert="horz" lIns="91440" tIns="45720" rIns="91440" bIns="45720" rtlCol="1" anchor="b"/>
          <a:lstStyle>
            <a:lvl1pPr algn="l">
              <a:defRPr sz="1200"/>
            </a:lvl1pPr>
          </a:lstStyle>
          <a:p>
            <a:fld id="{4A6CB8D2-2EB2-4B98-A8FF-DF53101D8EBE}" type="slidenum">
              <a:rPr lang="ar-EG" smtClean="0"/>
              <a:t>‹#›</a:t>
            </a:fld>
            <a:endParaRPr lang="ar-EG"/>
          </a:p>
        </p:txBody>
      </p:sp>
    </p:spTree>
    <p:extLst>
      <p:ext uri="{BB962C8B-B14F-4D97-AF65-F5344CB8AC3E}">
        <p14:creationId xmlns:p14="http://schemas.microsoft.com/office/powerpoint/2010/main" val="3326031630"/>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BC1696-35C9-50C2-FEB6-25C4C2EECB00}"/>
              </a:ext>
            </a:extLst>
          </p:cNvPr>
          <p:cNvPicPr>
            <a:picLocks noChangeAspect="1"/>
          </p:cNvPicPr>
          <p:nvPr/>
        </p:nvPicPr>
        <p:blipFill>
          <a:blip r:embed="rId2"/>
          <a:stretch>
            <a:fillRect/>
          </a:stretch>
        </p:blipFill>
        <p:spPr>
          <a:xfrm>
            <a:off x="0" y="0"/>
            <a:ext cx="14630400" cy="8229600"/>
          </a:xfrm>
          <a:prstGeom prst="rect">
            <a:avLst/>
          </a:prstGeom>
        </p:spPr>
      </p:pic>
      <p:sp>
        <p:nvSpPr>
          <p:cNvPr id="3" name="TextBox 2">
            <a:extLst>
              <a:ext uri="{FF2B5EF4-FFF2-40B4-BE49-F238E27FC236}">
                <a16:creationId xmlns:a16="http://schemas.microsoft.com/office/drawing/2014/main" id="{E1EFE428-5B27-0B43-C06D-9D14BF277DC2}"/>
              </a:ext>
            </a:extLst>
          </p:cNvPr>
          <p:cNvSpPr txBox="1"/>
          <p:nvPr/>
        </p:nvSpPr>
        <p:spPr>
          <a:xfrm>
            <a:off x="7598005" y="4732256"/>
            <a:ext cx="6358380" cy="1292662"/>
          </a:xfrm>
          <a:prstGeom prst="rect">
            <a:avLst/>
          </a:prstGeom>
          <a:noFill/>
        </p:spPr>
        <p:txBody>
          <a:bodyPr wrap="square" rtlCol="0">
            <a:spAutoFit/>
          </a:bodyPr>
          <a:lstStyle/>
          <a:p>
            <a:pPr algn="l"/>
            <a:endParaRPr lang="en-US" sz="1800" b="0" i="0" u="none" strike="noStrike" baseline="0" dirty="0">
              <a:solidFill>
                <a:srgbClr val="000000"/>
              </a:solidFill>
            </a:endParaRPr>
          </a:p>
          <a:p>
            <a:pPr lvl="2" algn="l"/>
            <a:r>
              <a:rPr lang="en-US" sz="3200" b="1" i="0" u="none" strike="noStrike" baseline="0" dirty="0">
                <a:solidFill>
                  <a:schemeClr val="accent2"/>
                </a:solidFill>
              </a:rPr>
              <a:t> DEPI AWS Graduation Project</a:t>
            </a:r>
            <a:endParaRPr lang="en-US" sz="3200" b="0" i="0" u="none" strike="noStrike" baseline="0" dirty="0">
              <a:solidFill>
                <a:srgbClr val="000000"/>
              </a:solidFill>
            </a:endParaRPr>
          </a:p>
          <a:p>
            <a:pPr algn="l"/>
            <a:r>
              <a:rPr lang="en-US" sz="2800" b="0" i="0" u="none" strike="noStrike" baseline="0" dirty="0">
                <a:solidFill>
                  <a:schemeClr val="bg1"/>
                </a:solidFill>
              </a:rPr>
              <a:t> Project 9 &amp; 10 &amp; 11  </a:t>
            </a:r>
            <a:endParaRPr lang="en-US" sz="2800" dirty="0">
              <a:solidFill>
                <a:schemeClr val="bg1"/>
              </a:solidFill>
            </a:endParaRPr>
          </a:p>
        </p:txBody>
      </p:sp>
    </p:spTree>
    <p:extLst>
      <p:ext uri="{BB962C8B-B14F-4D97-AF65-F5344CB8AC3E}">
        <p14:creationId xmlns:p14="http://schemas.microsoft.com/office/powerpoint/2010/main" val="19120203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09A6A5-BE81-9DF6-6355-7A2AC5D64D9A}"/>
              </a:ext>
            </a:extLst>
          </p:cNvPr>
          <p:cNvPicPr>
            <a:picLocks noChangeAspect="1"/>
          </p:cNvPicPr>
          <p:nvPr/>
        </p:nvPicPr>
        <p:blipFill>
          <a:blip r:embed="rId2"/>
          <a:srcRect t="709" b="9291"/>
          <a:stretch/>
        </p:blipFill>
        <p:spPr>
          <a:xfrm>
            <a:off x="9338310" y="1"/>
            <a:ext cx="5292088" cy="8229600"/>
          </a:xfrm>
          <a:prstGeom prst="rect">
            <a:avLst/>
          </a:prstGeom>
        </p:spPr>
      </p:pic>
      <p:grpSp>
        <p:nvGrpSpPr>
          <p:cNvPr id="18" name="Group 17">
            <a:extLst>
              <a:ext uri="{FF2B5EF4-FFF2-40B4-BE49-F238E27FC236}">
                <a16:creationId xmlns:a16="http://schemas.microsoft.com/office/drawing/2014/main" id="{D4D7444E-8572-6DFD-CB75-0984238C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30" y="8085261"/>
            <a:ext cx="14648640" cy="148036"/>
            <a:chOff x="-5025" y="6737718"/>
            <a:chExt cx="12207200" cy="123363"/>
          </a:xfrm>
        </p:grpSpPr>
        <p:sp>
          <p:nvSpPr>
            <p:cNvPr id="19" name="Rectangle 18">
              <a:extLst>
                <a:ext uri="{FF2B5EF4-FFF2-40B4-BE49-F238E27FC236}">
                  <a16:creationId xmlns:a16="http://schemas.microsoft.com/office/drawing/2014/main" id="{01C89D56-574B-DBE6-E414-A886D4CD9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808B29-2E24-7E95-6543-9B0B82179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DF4E2E73-8610-8F2C-BECB-593FA4D8F1D0}"/>
              </a:ext>
            </a:extLst>
          </p:cNvPr>
          <p:cNvSpPr txBox="1"/>
          <p:nvPr/>
        </p:nvSpPr>
        <p:spPr>
          <a:xfrm>
            <a:off x="612743" y="455074"/>
            <a:ext cx="8441702" cy="5731056"/>
          </a:xfrm>
          <a:prstGeom prst="rect">
            <a:avLst/>
          </a:prstGeom>
          <a:noFill/>
        </p:spPr>
        <p:txBody>
          <a:bodyPr wrap="square">
            <a:spAutoFit/>
          </a:bodyPr>
          <a:lstStyle/>
          <a:p>
            <a:pPr marL="0" marR="0" algn="l" rtl="0">
              <a:spcBef>
                <a:spcPts val="600"/>
              </a:spcBef>
              <a:spcAft>
                <a:spcPts val="600"/>
              </a:spcAft>
            </a:pPr>
            <a:r>
              <a:rPr lang="en-US" sz="1800" b="1" dirty="0">
                <a:solidFill>
                  <a:srgbClr val="E36C0A"/>
                </a:solidFill>
                <a:effectLst/>
                <a:latin typeface="Calibri" panose="020F0502020204030204" pitchFamily="34" charset="0"/>
                <a:ea typeface="Times New Roman" panose="02020603050405020304" pitchFamily="18" charset="0"/>
              </a:rPr>
              <a:t>Task 4: Configuring Route Tables</a:t>
            </a:r>
            <a:endParaRPr lang="en-US" sz="1400" dirty="0">
              <a:effectLst/>
              <a:latin typeface="Arial" panose="020B0604020202020204" pitchFamily="34" charset="0"/>
              <a:ea typeface="Times New Roman" panose="02020603050405020304" pitchFamily="18" charset="0"/>
            </a:endParaRP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A route table contains a set of rules, called routes, that are used to determine where network traffic is directed. </a:t>
            </a:r>
          </a:p>
          <a:p>
            <a:pPr marL="0" marR="0" algn="l" rtl="0">
              <a:spcBef>
                <a:spcPts val="0"/>
              </a:spcBef>
              <a:spcAft>
                <a:spcPts val="0"/>
              </a:spcAft>
              <a:tabLst>
                <a:tab pos="762000" algn="l"/>
              </a:tabLst>
            </a:pPr>
            <a:endParaRPr lang="en-IN" dirty="0">
              <a:latin typeface="Calibri" panose="020F0502020204030204" pitchFamily="34" charset="0"/>
              <a:ea typeface="Times New Roman" panose="02020603050405020304" pitchFamily="18" charset="0"/>
            </a:endParaRP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Each subnet in a VPC must be associated with a route table because the table controls the routing for the subnet. </a:t>
            </a: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A subnet can be associated with only one route table at a time, but you can associate multiple subnets with the same route table.</a:t>
            </a:r>
          </a:p>
          <a:p>
            <a:pPr marL="0" marR="0" algn="l" rtl="0">
              <a:spcBef>
                <a:spcPts val="0"/>
              </a:spcBef>
              <a:spcAft>
                <a:spcPts val="0"/>
              </a:spcAft>
              <a:tabLst>
                <a:tab pos="762000" algn="l"/>
              </a:tabLst>
            </a:pPr>
            <a:endParaRPr lang="en-US" sz="2000" dirty="0">
              <a:effectLst/>
              <a:latin typeface="Times New Roman" panose="02020603050405020304" pitchFamily="18" charset="0"/>
              <a:ea typeface="Times New Roman" panose="02020603050405020304" pitchFamily="18" charset="0"/>
            </a:endParaRP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To use an internet gateway, a subnet's route table must contain a route that directs internet-bound traffic to the internet gateway. If a subnet is associated with a route table that has a route to an internet gateway, it is known as a public subnet.</a:t>
            </a:r>
            <a:endParaRPr lang="en-US" sz="2000" dirty="0">
              <a:effectLst/>
              <a:latin typeface="Times New Roman" panose="02020603050405020304" pitchFamily="18" charset="0"/>
              <a:ea typeface="Times New Roman" panose="02020603050405020304" pitchFamily="18" charset="0"/>
            </a:endParaRPr>
          </a:p>
          <a:p>
            <a:pPr marL="0" marR="0" algn="l" rtl="0">
              <a:spcBef>
                <a:spcPts val="0"/>
              </a:spcBef>
              <a:spcAft>
                <a:spcPts val="0"/>
              </a:spcAft>
              <a:tabLst>
                <a:tab pos="762000" algn="l"/>
              </a:tabLst>
            </a:pPr>
            <a:endParaRPr lang="en-IN" sz="1800" dirty="0">
              <a:effectLst/>
              <a:latin typeface="Calibri" panose="020F0502020204030204" pitchFamily="34" charset="0"/>
              <a:ea typeface="Times New Roman" panose="02020603050405020304" pitchFamily="18" charset="0"/>
            </a:endParaRP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In this task, you do the following:</a:t>
            </a:r>
            <a:endParaRPr lang="en-US" sz="2000" dirty="0">
              <a:effectLst/>
              <a:latin typeface="Times New Roman" panose="02020603050405020304" pitchFamily="18" charset="0"/>
              <a:ea typeface="Times New Roman" panose="02020603050405020304" pitchFamily="18" charset="0"/>
            </a:endParaRP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 </a:t>
            </a:r>
            <a:endParaRPr lang="en-US" sz="2000" dirty="0">
              <a:effectLst/>
              <a:latin typeface="Times New Roman" panose="02020603050405020304" pitchFamily="18" charset="0"/>
              <a:ea typeface="Times New Roman" panose="02020603050405020304" pitchFamily="18" charset="0"/>
            </a:endParaRPr>
          </a:p>
          <a:p>
            <a:pPr marL="342900" marR="0" lvl="0" indent="-342900" algn="l" rtl="0">
              <a:lnSpc>
                <a:spcPct val="107000"/>
              </a:lnSpc>
              <a:spcBef>
                <a:spcPts val="0"/>
              </a:spcBef>
              <a:spcAft>
                <a:spcPts val="800"/>
              </a:spcAft>
              <a:buSzPts val="1000"/>
              <a:buFont typeface="Symbol" panose="05050102010706020507" pitchFamily="18" charset="2"/>
              <a:buChar char=""/>
              <a:tabLst>
                <a:tab pos="457200" algn="l"/>
                <a:tab pos="762000" algn="l"/>
              </a:tabLst>
            </a:pPr>
            <a:r>
              <a:rPr lang="en-IN" sz="1800" dirty="0">
                <a:effectLst/>
                <a:latin typeface="Calibri" panose="020F0502020204030204" pitchFamily="34" charset="0"/>
                <a:ea typeface="Times New Roman" panose="02020603050405020304" pitchFamily="18" charset="0"/>
              </a:rPr>
              <a:t>Create a public route table for internet-bound traffic.</a:t>
            </a:r>
            <a:endParaRPr lang="en-US" sz="2000" dirty="0">
              <a:effectLst/>
              <a:latin typeface="Times New Roman" panose="02020603050405020304" pitchFamily="18" charset="0"/>
              <a:ea typeface="Times New Roman" panose="02020603050405020304" pitchFamily="18" charset="0"/>
            </a:endParaRPr>
          </a:p>
          <a:p>
            <a:pPr marL="342900" marR="0" lvl="0" indent="-342900" algn="l" rtl="0">
              <a:lnSpc>
                <a:spcPct val="107000"/>
              </a:lnSpc>
              <a:spcBef>
                <a:spcPts val="0"/>
              </a:spcBef>
              <a:spcAft>
                <a:spcPts val="800"/>
              </a:spcAft>
              <a:buSzPts val="1000"/>
              <a:buFont typeface="Symbol" panose="05050102010706020507" pitchFamily="18" charset="2"/>
              <a:buChar char=""/>
              <a:tabLst>
                <a:tab pos="457200" algn="l"/>
                <a:tab pos="762000" algn="l"/>
              </a:tabLst>
            </a:pPr>
            <a:r>
              <a:rPr lang="en-IN" sz="1800" dirty="0">
                <a:effectLst/>
                <a:latin typeface="Calibri" panose="020F0502020204030204" pitchFamily="34" charset="0"/>
                <a:ea typeface="Times New Roman" panose="02020603050405020304" pitchFamily="18" charset="0"/>
              </a:rPr>
              <a:t>Add a route to the route table to direct internet-bound traffic to the internet gateway.</a:t>
            </a:r>
            <a:endParaRPr lang="en-US" sz="2000" dirty="0">
              <a:effectLst/>
              <a:latin typeface="Times New Roman" panose="02020603050405020304" pitchFamily="18" charset="0"/>
              <a:ea typeface="Times New Roman" panose="02020603050405020304" pitchFamily="18" charset="0"/>
            </a:endParaRPr>
          </a:p>
          <a:p>
            <a:pPr marL="342900" marR="0" lvl="0" indent="-342900" algn="l" rtl="0">
              <a:lnSpc>
                <a:spcPct val="107000"/>
              </a:lnSpc>
              <a:spcBef>
                <a:spcPts val="0"/>
              </a:spcBef>
              <a:spcAft>
                <a:spcPts val="800"/>
              </a:spcAft>
              <a:buSzPts val="1000"/>
              <a:buFont typeface="Symbol" panose="05050102010706020507" pitchFamily="18" charset="2"/>
              <a:buChar char=""/>
              <a:tabLst>
                <a:tab pos="457200" algn="l"/>
                <a:tab pos="762000" algn="l"/>
              </a:tabLst>
            </a:pPr>
            <a:r>
              <a:rPr lang="en-IN" sz="1800" dirty="0">
                <a:effectLst/>
                <a:latin typeface="Calibri" panose="020F0502020204030204" pitchFamily="34" charset="0"/>
                <a:ea typeface="Times New Roman" panose="02020603050405020304" pitchFamily="18" charset="0"/>
              </a:rPr>
              <a:t>Associate the public subnet with the new route table.</a:t>
            </a:r>
            <a:endParaRPr lang="en-US"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8065585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09A6A5-BE81-9DF6-6355-7A2AC5D64D9A}"/>
              </a:ext>
            </a:extLst>
          </p:cNvPr>
          <p:cNvPicPr>
            <a:picLocks noChangeAspect="1"/>
          </p:cNvPicPr>
          <p:nvPr/>
        </p:nvPicPr>
        <p:blipFill>
          <a:blip r:embed="rId2"/>
          <a:srcRect t="709" b="9291"/>
          <a:stretch/>
        </p:blipFill>
        <p:spPr>
          <a:xfrm>
            <a:off x="9338310" y="1"/>
            <a:ext cx="5292088" cy="8229600"/>
          </a:xfrm>
          <a:prstGeom prst="rect">
            <a:avLst/>
          </a:prstGeom>
        </p:spPr>
      </p:pic>
      <p:grpSp>
        <p:nvGrpSpPr>
          <p:cNvPr id="18" name="Group 17">
            <a:extLst>
              <a:ext uri="{FF2B5EF4-FFF2-40B4-BE49-F238E27FC236}">
                <a16:creationId xmlns:a16="http://schemas.microsoft.com/office/drawing/2014/main" id="{D4D7444E-8572-6DFD-CB75-0984238C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30" y="8085261"/>
            <a:ext cx="14648640" cy="148036"/>
            <a:chOff x="-5025" y="6737718"/>
            <a:chExt cx="12207200" cy="123363"/>
          </a:xfrm>
        </p:grpSpPr>
        <p:sp>
          <p:nvSpPr>
            <p:cNvPr id="19" name="Rectangle 18">
              <a:extLst>
                <a:ext uri="{FF2B5EF4-FFF2-40B4-BE49-F238E27FC236}">
                  <a16:creationId xmlns:a16="http://schemas.microsoft.com/office/drawing/2014/main" id="{01C89D56-574B-DBE6-E414-A886D4CD9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808B29-2E24-7E95-6543-9B0B82179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39B589AE-1D47-1052-5CA9-15AFBA29A7E2}"/>
              </a:ext>
            </a:extLst>
          </p:cNvPr>
          <p:cNvSpPr txBox="1"/>
          <p:nvPr/>
        </p:nvSpPr>
        <p:spPr>
          <a:xfrm>
            <a:off x="641024" y="1035709"/>
            <a:ext cx="8484122" cy="5570756"/>
          </a:xfrm>
          <a:prstGeom prst="rect">
            <a:avLst/>
          </a:prstGeom>
          <a:noFill/>
        </p:spPr>
        <p:txBody>
          <a:bodyPr wrap="square">
            <a:spAutoFit/>
          </a:bodyPr>
          <a:lstStyle/>
          <a:p>
            <a:pPr marL="0" marR="0" algn="l" rtl="0">
              <a:spcBef>
                <a:spcPts val="600"/>
              </a:spcBef>
              <a:spcAft>
                <a:spcPts val="600"/>
              </a:spcAft>
            </a:pPr>
            <a:r>
              <a:rPr lang="en-US" sz="1800" b="1" dirty="0">
                <a:solidFill>
                  <a:srgbClr val="E36C0A"/>
                </a:solidFill>
                <a:effectLst/>
                <a:latin typeface="Calibri" panose="020F0502020204030204" pitchFamily="34" charset="0"/>
                <a:ea typeface="Times New Roman" panose="02020603050405020304" pitchFamily="18" charset="0"/>
              </a:rPr>
              <a:t>Task 5: Creating a Security Group for the Application Server</a:t>
            </a:r>
            <a:endParaRPr lang="en-US" sz="1400" dirty="0">
              <a:effectLst/>
              <a:latin typeface="Arial" panose="020B0604020202020204" pitchFamily="34" charset="0"/>
              <a:ea typeface="Times New Roman" panose="02020603050405020304" pitchFamily="18" charset="0"/>
            </a:endParaRPr>
          </a:p>
          <a:p>
            <a:pPr marL="0" marR="0" algn="l" rtl="0">
              <a:spcBef>
                <a:spcPts val="0"/>
              </a:spcBef>
              <a:spcAft>
                <a:spcPts val="0"/>
              </a:spcAft>
            </a:pPr>
            <a:r>
              <a:rPr lang="en-IN" sz="1800" dirty="0">
                <a:effectLst/>
                <a:latin typeface="Calibri" panose="020F0502020204030204" pitchFamily="34" charset="0"/>
                <a:ea typeface="Times New Roman" panose="02020603050405020304" pitchFamily="18" charset="0"/>
              </a:rPr>
              <a:t>A </a:t>
            </a:r>
            <a:r>
              <a:rPr lang="en-IN" sz="1800" i="1" dirty="0">
                <a:effectLst/>
                <a:latin typeface="Calibri" panose="020F0502020204030204" pitchFamily="34" charset="0"/>
                <a:ea typeface="Times New Roman" panose="02020603050405020304" pitchFamily="18" charset="0"/>
              </a:rPr>
              <a:t>security group</a:t>
            </a:r>
            <a:r>
              <a:rPr lang="en-IN" sz="1800" dirty="0">
                <a:effectLst/>
                <a:latin typeface="Calibri" panose="020F0502020204030204" pitchFamily="34" charset="0"/>
                <a:ea typeface="Times New Roman" panose="02020603050405020304" pitchFamily="18" charset="0"/>
              </a:rPr>
              <a:t> acts as a virtual firewall for instances to control inbound and outbound traffic. </a:t>
            </a:r>
          </a:p>
          <a:p>
            <a:pPr marL="0" marR="0" algn="l" rtl="0">
              <a:spcBef>
                <a:spcPts val="0"/>
              </a:spcBef>
              <a:spcAft>
                <a:spcPts val="0"/>
              </a:spcAft>
            </a:pPr>
            <a:endParaRPr lang="en-IN" dirty="0">
              <a:latin typeface="Calibri" panose="020F0502020204030204" pitchFamily="34" charset="0"/>
              <a:ea typeface="Times New Roman" panose="02020603050405020304" pitchFamily="18" charset="0"/>
            </a:endParaRPr>
          </a:p>
          <a:p>
            <a:pPr marL="0" marR="0" algn="l" rtl="0">
              <a:spcBef>
                <a:spcPts val="0"/>
              </a:spcBef>
              <a:spcAft>
                <a:spcPts val="0"/>
              </a:spcAft>
            </a:pPr>
            <a:r>
              <a:rPr lang="en-IN" sz="1800" dirty="0">
                <a:effectLst/>
                <a:latin typeface="Calibri" panose="020F0502020204030204" pitchFamily="34" charset="0"/>
                <a:ea typeface="Times New Roman" panose="02020603050405020304" pitchFamily="18" charset="0"/>
              </a:rPr>
              <a:t>Security groups operate at the level of the elastic network interface for the instance. Security groups do not operate at the subnet level. Thus, each instance can have its own firewall that controls traffic. </a:t>
            </a:r>
          </a:p>
          <a:p>
            <a:pPr marL="0" marR="0" algn="l" rtl="0">
              <a:spcBef>
                <a:spcPts val="0"/>
              </a:spcBef>
              <a:spcAft>
                <a:spcPts val="0"/>
              </a:spcAft>
            </a:pPr>
            <a:endParaRPr lang="en-IN" dirty="0">
              <a:latin typeface="Calibri" panose="020F0502020204030204" pitchFamily="34" charset="0"/>
              <a:ea typeface="Times New Roman" panose="02020603050405020304" pitchFamily="18" charset="0"/>
            </a:endParaRPr>
          </a:p>
          <a:p>
            <a:pPr marL="0" marR="0" algn="l" rtl="0">
              <a:spcBef>
                <a:spcPts val="0"/>
              </a:spcBef>
              <a:spcAft>
                <a:spcPts val="0"/>
              </a:spcAft>
            </a:pPr>
            <a:r>
              <a:rPr lang="en-IN" sz="1800" dirty="0">
                <a:effectLst/>
                <a:latin typeface="Calibri" panose="020F0502020204030204" pitchFamily="34" charset="0"/>
                <a:ea typeface="Times New Roman" panose="02020603050405020304" pitchFamily="18" charset="0"/>
              </a:rPr>
              <a:t>If you do not specify a particular security group at launch time, the instance is automatically assigned to the default security group for the VPC.</a:t>
            </a:r>
          </a:p>
          <a:p>
            <a:pPr marL="0" marR="0" algn="l" rtl="0">
              <a:spcBef>
                <a:spcPts val="0"/>
              </a:spcBef>
              <a:spcAft>
                <a:spcPts val="0"/>
              </a:spcAft>
            </a:pPr>
            <a:endParaRPr lang="en-IN" dirty="0">
              <a:latin typeface="Calibri" panose="020F0502020204030204" pitchFamily="34" charset="0"/>
              <a:ea typeface="Times New Roman" panose="02020603050405020304" pitchFamily="18" charset="0"/>
            </a:endParaRPr>
          </a:p>
          <a:p>
            <a:pPr marL="0" marR="0" algn="l" rtl="0">
              <a:spcBef>
                <a:spcPts val="0"/>
              </a:spcBef>
              <a:spcAft>
                <a:spcPts val="0"/>
              </a:spcAft>
            </a:pPr>
            <a:endParaRPr lang="en-US" sz="2000" dirty="0">
              <a:effectLst/>
              <a:latin typeface="Times New Roman" panose="02020603050405020304" pitchFamily="18" charset="0"/>
              <a:ea typeface="Times New Roman" panose="02020603050405020304" pitchFamily="18" charset="0"/>
            </a:endParaRPr>
          </a:p>
          <a:p>
            <a:pPr marL="0" marR="0" algn="l" rtl="0">
              <a:spcBef>
                <a:spcPts val="0"/>
              </a:spcBef>
              <a:spcAft>
                <a:spcPts val="0"/>
              </a:spcAft>
            </a:pPr>
            <a:r>
              <a:rPr lang="en-IN" sz="1800" dirty="0">
                <a:effectLst/>
                <a:latin typeface="Calibri" panose="020F0502020204030204" pitchFamily="34" charset="0"/>
                <a:ea typeface="Times New Roman" panose="02020603050405020304" pitchFamily="18" charset="0"/>
              </a:rPr>
              <a:t>In this task, you create a security group that gives users the ability to access your application server through HTTP.</a:t>
            </a:r>
            <a:endParaRPr lang="en-US" sz="2000" dirty="0">
              <a:effectLst/>
              <a:latin typeface="Times New Roman" panose="02020603050405020304" pitchFamily="18" charset="0"/>
              <a:ea typeface="Times New Roman" panose="02020603050405020304" pitchFamily="18" charset="0"/>
            </a:endParaRPr>
          </a:p>
          <a:p>
            <a:pPr marL="342900" marR="0" lvl="0" indent="-342900" algn="l" rtl="0">
              <a:spcBef>
                <a:spcPts val="600"/>
              </a:spcBef>
              <a:spcAft>
                <a:spcPts val="600"/>
              </a:spcAft>
              <a:buSzPts val="1000"/>
              <a:buFont typeface="Symbol" panose="05050102010706020507" pitchFamily="18" charset="2"/>
              <a:buChar char=""/>
              <a:tabLst>
                <a:tab pos="457200" algn="l"/>
              </a:tabLst>
            </a:pPr>
            <a:r>
              <a:rPr lang="en-US" sz="1800" dirty="0">
                <a:effectLst/>
                <a:latin typeface="Calibri" panose="020F0502020204030204" pitchFamily="34" charset="0"/>
                <a:ea typeface="Times New Roman" panose="02020603050405020304" pitchFamily="18" charset="0"/>
              </a:rPr>
              <a:t>Create a security group named App-SG to allow HTTP traffic:</a:t>
            </a:r>
            <a:endParaRPr lang="en-US" sz="1400" dirty="0">
              <a:effectLst/>
              <a:latin typeface="Arial" panose="020B0604020202020204" pitchFamily="34" charset="0"/>
              <a:ea typeface="Times New Roman" panose="02020603050405020304" pitchFamily="18" charset="0"/>
            </a:endParaRPr>
          </a:p>
          <a:p>
            <a:pPr marL="342900" marR="0" lvl="0" indent="-342900" algn="l" rtl="0">
              <a:spcBef>
                <a:spcPts val="600"/>
              </a:spcBef>
              <a:spcAft>
                <a:spcPts val="600"/>
              </a:spcAft>
              <a:buSzPts val="1000"/>
              <a:buFont typeface="Symbol" panose="05050102010706020507" pitchFamily="18" charset="2"/>
              <a:buChar char=""/>
              <a:tabLst>
                <a:tab pos="457200" algn="l"/>
              </a:tabLst>
            </a:pPr>
            <a:r>
              <a:rPr lang="en-US" sz="1800" b="1" dirty="0">
                <a:effectLst/>
                <a:latin typeface="Calibri" panose="020F0502020204030204" pitchFamily="34" charset="0"/>
                <a:ea typeface="Times New Roman" panose="02020603050405020304" pitchFamily="18" charset="0"/>
              </a:rPr>
              <a:t>Inbound Rule</a:t>
            </a:r>
            <a:r>
              <a:rPr lang="en-US" sz="1800" dirty="0">
                <a:effectLst/>
                <a:latin typeface="Calibri" panose="020F0502020204030204" pitchFamily="34" charset="0"/>
                <a:ea typeface="Times New Roman" panose="02020603050405020304" pitchFamily="18" charset="0"/>
              </a:rPr>
              <a:t>: Allow HTTP (port 80) from Anywhere (0.0.0.0/0).</a:t>
            </a:r>
            <a:endParaRPr lang="en-US" sz="1400" dirty="0">
              <a:effectLst/>
              <a:latin typeface="Arial" panose="020B0604020202020204" pitchFamily="34" charset="0"/>
              <a:ea typeface="Times New Roman" panose="02020603050405020304" pitchFamily="18" charset="0"/>
            </a:endParaRPr>
          </a:p>
          <a:p>
            <a:pPr marL="342900" marR="0" lvl="0" indent="-342900" algn="l" rtl="0">
              <a:spcBef>
                <a:spcPts val="600"/>
              </a:spcBef>
              <a:spcAft>
                <a:spcPts val="600"/>
              </a:spcAft>
              <a:buSzPts val="1000"/>
              <a:buFont typeface="Symbol" panose="05050102010706020507" pitchFamily="18" charset="2"/>
              <a:buChar char=""/>
              <a:tabLst>
                <a:tab pos="457200" algn="l"/>
              </a:tabLst>
            </a:pPr>
            <a:r>
              <a:rPr lang="en-US" sz="1800" dirty="0">
                <a:effectLst/>
                <a:latin typeface="Calibri" panose="020F0502020204030204" pitchFamily="34" charset="0"/>
                <a:ea typeface="Times New Roman" panose="02020603050405020304" pitchFamily="18" charset="0"/>
              </a:rPr>
              <a:t>This security group will be used by the application server launched in the public subnet.</a:t>
            </a:r>
            <a:endParaRPr lang="en-US" sz="1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901417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09A6A5-BE81-9DF6-6355-7A2AC5D64D9A}"/>
              </a:ext>
            </a:extLst>
          </p:cNvPr>
          <p:cNvPicPr>
            <a:picLocks noChangeAspect="1"/>
          </p:cNvPicPr>
          <p:nvPr/>
        </p:nvPicPr>
        <p:blipFill>
          <a:blip r:embed="rId2"/>
          <a:srcRect t="709" b="9291"/>
          <a:stretch/>
        </p:blipFill>
        <p:spPr>
          <a:xfrm>
            <a:off x="9338310" y="1"/>
            <a:ext cx="5292088" cy="8229600"/>
          </a:xfrm>
          <a:prstGeom prst="rect">
            <a:avLst/>
          </a:prstGeom>
        </p:spPr>
      </p:pic>
      <p:grpSp>
        <p:nvGrpSpPr>
          <p:cNvPr id="18" name="Group 17">
            <a:extLst>
              <a:ext uri="{FF2B5EF4-FFF2-40B4-BE49-F238E27FC236}">
                <a16:creationId xmlns:a16="http://schemas.microsoft.com/office/drawing/2014/main" id="{D4D7444E-8572-6DFD-CB75-0984238C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30" y="8085261"/>
            <a:ext cx="14648640" cy="148036"/>
            <a:chOff x="-5025" y="6737718"/>
            <a:chExt cx="12207200" cy="123363"/>
          </a:xfrm>
        </p:grpSpPr>
        <p:sp>
          <p:nvSpPr>
            <p:cNvPr id="19" name="Rectangle 18">
              <a:extLst>
                <a:ext uri="{FF2B5EF4-FFF2-40B4-BE49-F238E27FC236}">
                  <a16:creationId xmlns:a16="http://schemas.microsoft.com/office/drawing/2014/main" id="{01C89D56-574B-DBE6-E414-A886D4CD9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808B29-2E24-7E95-6543-9B0B82179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5AAED271-3706-5C9D-A844-B1A62068A58F}"/>
              </a:ext>
            </a:extLst>
          </p:cNvPr>
          <p:cNvSpPr txBox="1"/>
          <p:nvPr/>
        </p:nvSpPr>
        <p:spPr>
          <a:xfrm>
            <a:off x="796564" y="699372"/>
            <a:ext cx="8267307" cy="4924425"/>
          </a:xfrm>
          <a:prstGeom prst="rect">
            <a:avLst/>
          </a:prstGeom>
          <a:noFill/>
        </p:spPr>
        <p:txBody>
          <a:bodyPr wrap="square">
            <a:spAutoFit/>
          </a:bodyPr>
          <a:lstStyle/>
          <a:p>
            <a:pPr marL="0" marR="0" algn="l" rtl="0">
              <a:spcBef>
                <a:spcPts val="600"/>
              </a:spcBef>
              <a:spcAft>
                <a:spcPts val="600"/>
              </a:spcAft>
            </a:pPr>
            <a:r>
              <a:rPr lang="en-US" sz="1800" b="1" dirty="0">
                <a:solidFill>
                  <a:srgbClr val="E36C0A"/>
                </a:solidFill>
                <a:effectLst/>
                <a:latin typeface="Calibri" panose="020F0502020204030204" pitchFamily="34" charset="0"/>
                <a:ea typeface="Times New Roman" panose="02020603050405020304" pitchFamily="18" charset="0"/>
              </a:rPr>
              <a:t>Task 6: Launching an Application Server in the Public Subnet</a:t>
            </a:r>
            <a:endParaRPr lang="en-US" sz="1400" dirty="0">
              <a:effectLst/>
              <a:latin typeface="Arial" panose="020B0604020202020204" pitchFamily="34" charset="0"/>
              <a:ea typeface="Times New Roman" panose="02020603050405020304" pitchFamily="18" charset="0"/>
            </a:endParaRP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To test that your VPC is correctly configured, you now launch an EC2 instance into the public subnet. You also confirm that you can access the EC2 instance from the internet.</a:t>
            </a:r>
          </a:p>
          <a:p>
            <a:pPr marL="0" marR="0" algn="l" rtl="0">
              <a:spcBef>
                <a:spcPts val="0"/>
              </a:spcBef>
              <a:spcAft>
                <a:spcPts val="0"/>
              </a:spcAft>
              <a:tabLst>
                <a:tab pos="762000" algn="l"/>
              </a:tabLst>
            </a:pPr>
            <a:endParaRPr lang="en-IN" dirty="0">
              <a:latin typeface="Calibri" panose="020F0502020204030204" pitchFamily="34" charset="0"/>
              <a:ea typeface="Times New Roman" panose="02020603050405020304" pitchFamily="18" charset="0"/>
            </a:endParaRPr>
          </a:p>
          <a:p>
            <a:pPr marL="0" marR="0" algn="l" rtl="0">
              <a:spcBef>
                <a:spcPts val="0"/>
              </a:spcBef>
              <a:spcAft>
                <a:spcPts val="0"/>
              </a:spcAft>
              <a:tabLst>
                <a:tab pos="762000" algn="l"/>
              </a:tabLst>
            </a:pPr>
            <a:endParaRPr lang="en-US" sz="2000" dirty="0">
              <a:effectLst/>
              <a:latin typeface="Times New Roman" panose="02020603050405020304" pitchFamily="18" charset="0"/>
              <a:ea typeface="Times New Roman" panose="02020603050405020304" pitchFamily="18" charset="0"/>
            </a:endParaRPr>
          </a:p>
          <a:p>
            <a:pPr marL="342900" marR="0" lvl="0" indent="-342900" algn="l" rtl="0">
              <a:spcBef>
                <a:spcPts val="600"/>
              </a:spcBef>
              <a:spcAft>
                <a:spcPts val="600"/>
              </a:spcAft>
              <a:buSzPts val="1000"/>
              <a:buFont typeface="Symbol" panose="05050102010706020507" pitchFamily="18" charset="2"/>
              <a:buChar char=""/>
              <a:tabLst>
                <a:tab pos="457200" algn="l"/>
              </a:tabLst>
            </a:pPr>
            <a:r>
              <a:rPr lang="en-US" sz="1800" dirty="0">
                <a:effectLst/>
                <a:latin typeface="Calibri" panose="020F0502020204030204" pitchFamily="34" charset="0"/>
                <a:ea typeface="Times New Roman" panose="02020603050405020304" pitchFamily="18" charset="0"/>
              </a:rPr>
              <a:t>Launch an EC2 instance (App Server) into the public subnet using the following settings:</a:t>
            </a:r>
            <a:endParaRPr lang="en-US" sz="1400" dirty="0">
              <a:effectLst/>
              <a:latin typeface="Arial" panose="020B0604020202020204" pitchFamily="34" charset="0"/>
              <a:ea typeface="Times New Roman" panose="02020603050405020304" pitchFamily="18" charset="0"/>
            </a:endParaRPr>
          </a:p>
          <a:p>
            <a:pPr marL="342900" marR="0" lvl="0" indent="-342900" algn="l" rtl="0">
              <a:spcBef>
                <a:spcPts val="600"/>
              </a:spcBef>
              <a:spcAft>
                <a:spcPts val="600"/>
              </a:spcAft>
              <a:buSzPts val="1000"/>
              <a:buFont typeface="Symbol" panose="05050102010706020507" pitchFamily="18" charset="2"/>
              <a:buChar char=""/>
              <a:tabLst>
                <a:tab pos="457200" algn="l"/>
              </a:tabLst>
            </a:pPr>
            <a:r>
              <a:rPr lang="en-US" sz="1800" b="1" dirty="0">
                <a:effectLst/>
                <a:latin typeface="Calibri" panose="020F0502020204030204" pitchFamily="34" charset="0"/>
                <a:ea typeface="Times New Roman" panose="02020603050405020304" pitchFamily="18" charset="0"/>
              </a:rPr>
              <a:t>Instance Type</a:t>
            </a:r>
            <a:r>
              <a:rPr lang="en-US" sz="1800" dirty="0">
                <a:effectLst/>
                <a:latin typeface="Calibri" panose="020F0502020204030204" pitchFamily="34" charset="0"/>
                <a:ea typeface="Times New Roman" panose="02020603050405020304" pitchFamily="18" charset="0"/>
              </a:rPr>
              <a:t>: t2.micro</a:t>
            </a:r>
            <a:endParaRPr lang="en-US" sz="1400" dirty="0">
              <a:effectLst/>
              <a:latin typeface="Arial" panose="020B0604020202020204" pitchFamily="34" charset="0"/>
              <a:ea typeface="Times New Roman" panose="02020603050405020304" pitchFamily="18" charset="0"/>
            </a:endParaRPr>
          </a:p>
          <a:p>
            <a:pPr marL="342900" marR="0" lvl="0" indent="-342900" algn="l" rtl="0">
              <a:spcBef>
                <a:spcPts val="600"/>
              </a:spcBef>
              <a:spcAft>
                <a:spcPts val="600"/>
              </a:spcAft>
              <a:buSzPts val="1000"/>
              <a:buFont typeface="Symbol" panose="05050102010706020507" pitchFamily="18" charset="2"/>
              <a:buChar char=""/>
              <a:tabLst>
                <a:tab pos="457200" algn="l"/>
              </a:tabLst>
            </a:pPr>
            <a:r>
              <a:rPr lang="en-US" sz="1800" b="1" dirty="0">
                <a:effectLst/>
                <a:latin typeface="Calibri" panose="020F0502020204030204" pitchFamily="34" charset="0"/>
                <a:ea typeface="Times New Roman" panose="02020603050405020304" pitchFamily="18" charset="0"/>
              </a:rPr>
              <a:t>Subnet</a:t>
            </a:r>
            <a:r>
              <a:rPr lang="en-US" sz="1800" dirty="0">
                <a:effectLst/>
                <a:latin typeface="Calibri" panose="020F0502020204030204" pitchFamily="34" charset="0"/>
                <a:ea typeface="Times New Roman" panose="02020603050405020304" pitchFamily="18" charset="0"/>
              </a:rPr>
              <a:t>: Public Subnet</a:t>
            </a:r>
            <a:endParaRPr lang="en-US" sz="1400" dirty="0">
              <a:effectLst/>
              <a:latin typeface="Arial" panose="020B0604020202020204" pitchFamily="34" charset="0"/>
              <a:ea typeface="Times New Roman" panose="02020603050405020304" pitchFamily="18" charset="0"/>
            </a:endParaRPr>
          </a:p>
          <a:p>
            <a:pPr marL="342900" marR="0" lvl="0" indent="-342900" algn="l" rtl="0">
              <a:spcBef>
                <a:spcPts val="600"/>
              </a:spcBef>
              <a:spcAft>
                <a:spcPts val="600"/>
              </a:spcAft>
              <a:buSzPts val="1000"/>
              <a:buFont typeface="Symbol" panose="05050102010706020507" pitchFamily="18" charset="2"/>
              <a:buChar char=""/>
              <a:tabLst>
                <a:tab pos="457200" algn="l"/>
              </a:tabLst>
            </a:pPr>
            <a:r>
              <a:rPr lang="en-US" sz="1800" b="1" dirty="0">
                <a:effectLst/>
                <a:latin typeface="Calibri" panose="020F0502020204030204" pitchFamily="34" charset="0"/>
                <a:ea typeface="Times New Roman" panose="02020603050405020304" pitchFamily="18" charset="0"/>
              </a:rPr>
              <a:t>Security Group</a:t>
            </a:r>
            <a:r>
              <a:rPr lang="en-US" sz="1800" dirty="0">
                <a:effectLst/>
                <a:latin typeface="Calibri" panose="020F0502020204030204" pitchFamily="34" charset="0"/>
                <a:ea typeface="Times New Roman" panose="02020603050405020304" pitchFamily="18" charset="0"/>
              </a:rPr>
              <a:t>: App-SG</a:t>
            </a:r>
            <a:endParaRPr lang="en-US" sz="1400" dirty="0">
              <a:effectLst/>
              <a:latin typeface="Arial" panose="020B0604020202020204" pitchFamily="34" charset="0"/>
              <a:ea typeface="Times New Roman" panose="02020603050405020304" pitchFamily="18" charset="0"/>
            </a:endParaRPr>
          </a:p>
          <a:p>
            <a:pPr marL="342900" marR="0" lvl="0" indent="-342900" algn="l" rtl="0">
              <a:spcBef>
                <a:spcPts val="600"/>
              </a:spcBef>
              <a:spcAft>
                <a:spcPts val="600"/>
              </a:spcAft>
              <a:buSzPts val="1000"/>
              <a:buFont typeface="Symbol" panose="05050102010706020507" pitchFamily="18" charset="2"/>
              <a:buChar char=""/>
              <a:tabLst>
                <a:tab pos="457200" algn="l"/>
              </a:tabLst>
            </a:pPr>
            <a:r>
              <a:rPr lang="en-US" sz="1800" b="1" dirty="0">
                <a:effectLst/>
                <a:latin typeface="Calibri" panose="020F0502020204030204" pitchFamily="34" charset="0"/>
                <a:ea typeface="Times New Roman" panose="02020603050405020304" pitchFamily="18" charset="0"/>
              </a:rPr>
              <a:t>User Data</a:t>
            </a:r>
            <a:r>
              <a:rPr lang="en-US" sz="1800" dirty="0">
                <a:effectLst/>
                <a:latin typeface="Calibri" panose="020F0502020204030204" pitchFamily="34" charset="0"/>
                <a:ea typeface="Times New Roman" panose="02020603050405020304" pitchFamily="18" charset="0"/>
              </a:rPr>
              <a:t>: Use the provided script to install and configure the web application.</a:t>
            </a:r>
            <a:endParaRPr lang="en-US" sz="1400" dirty="0">
              <a:effectLst/>
              <a:latin typeface="Arial" panose="020B0604020202020204" pitchFamily="34" charset="0"/>
              <a:ea typeface="Times New Roman" panose="02020603050405020304" pitchFamily="18" charset="0"/>
            </a:endParaRPr>
          </a:p>
          <a:p>
            <a:pPr marL="342900" marR="0" lvl="0" indent="-342900" algn="l" rtl="0">
              <a:spcBef>
                <a:spcPts val="600"/>
              </a:spcBef>
              <a:spcAft>
                <a:spcPts val="6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Validate the setup by accessing the instance’s public IPv4 DNS in a web browser. Ensure the Inventory application loads successfully, indicating the correct VPC configuration.</a:t>
            </a:r>
            <a:endParaRPr lang="en-US" sz="1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963669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BC651B8-847F-AAF2-4E59-A5D86087EBF5}"/>
              </a:ext>
            </a:extLst>
          </p:cNvPr>
          <p:cNvPicPr>
            <a:picLocks noChangeAspect="1"/>
          </p:cNvPicPr>
          <p:nvPr/>
        </p:nvPicPr>
        <p:blipFill>
          <a:blip r:embed="rId2"/>
          <a:stretch>
            <a:fillRect/>
          </a:stretch>
        </p:blipFill>
        <p:spPr>
          <a:xfrm>
            <a:off x="0" y="0"/>
            <a:ext cx="5742610" cy="8229600"/>
          </a:xfrm>
          <a:prstGeom prst="rect">
            <a:avLst/>
          </a:prstGeom>
        </p:spPr>
      </p:pic>
      <p:sp>
        <p:nvSpPr>
          <p:cNvPr id="3" name="TextBox 2">
            <a:extLst>
              <a:ext uri="{FF2B5EF4-FFF2-40B4-BE49-F238E27FC236}">
                <a16:creationId xmlns:a16="http://schemas.microsoft.com/office/drawing/2014/main" id="{5C8A7F5E-90AC-0DAF-4433-7E24F29EA67A}"/>
              </a:ext>
            </a:extLst>
          </p:cNvPr>
          <p:cNvSpPr txBox="1"/>
          <p:nvPr/>
        </p:nvSpPr>
        <p:spPr>
          <a:xfrm>
            <a:off x="5858759" y="2407802"/>
            <a:ext cx="8738568" cy="1600438"/>
          </a:xfrm>
          <a:prstGeom prst="rect">
            <a:avLst/>
          </a:prstGeom>
          <a:noFill/>
        </p:spPr>
        <p:txBody>
          <a:bodyPr wrap="square" rtlCol="0">
            <a:spAutoFit/>
          </a:bodyPr>
          <a:lstStyle/>
          <a:p>
            <a:pPr algn="l"/>
            <a:r>
              <a:rPr kumimoji="0" lang="en-US" altLang="en-US" sz="4000" b="1" i="0" strike="noStrike" cap="none" normalizeH="0" baseline="0" dirty="0">
                <a:ln>
                  <a:noFill/>
                </a:ln>
                <a:solidFill>
                  <a:schemeClr val="accent2"/>
                </a:solidFill>
                <a:effectLst/>
                <a:ea typeface="Times New Roman" panose="02020603050405020304" pitchFamily="18" charset="0"/>
                <a:cs typeface="Calibri" panose="020F0502020204030204" pitchFamily="34" charset="0"/>
              </a:rPr>
              <a:t>Project 10: Creating A VPC Peering Connection</a:t>
            </a:r>
          </a:p>
          <a:p>
            <a:pPr algn="l"/>
            <a:endParaRPr lang="en-US" dirty="0"/>
          </a:p>
        </p:txBody>
      </p:sp>
      <p:sp>
        <p:nvSpPr>
          <p:cNvPr id="5" name="TextBox 4">
            <a:extLst>
              <a:ext uri="{FF2B5EF4-FFF2-40B4-BE49-F238E27FC236}">
                <a16:creationId xmlns:a16="http://schemas.microsoft.com/office/drawing/2014/main" id="{7E20E23E-DDE3-8601-6C5E-655BDB5939FE}"/>
              </a:ext>
            </a:extLst>
          </p:cNvPr>
          <p:cNvSpPr txBox="1"/>
          <p:nvPr/>
        </p:nvSpPr>
        <p:spPr>
          <a:xfrm>
            <a:off x="5750350" y="5021579"/>
            <a:ext cx="7027683" cy="584775"/>
          </a:xfrm>
          <a:prstGeom prst="rect">
            <a:avLst/>
          </a:prstGeom>
          <a:noFill/>
        </p:spPr>
        <p:txBody>
          <a:bodyPr wrap="square" rtlCol="0">
            <a:spAutoFit/>
          </a:bodyPr>
          <a:lstStyle/>
          <a:p>
            <a:pPr algn="l"/>
            <a:r>
              <a:rPr lang="en-US" sz="3200" dirty="0"/>
              <a:t>Presented By: </a:t>
            </a:r>
            <a:r>
              <a:rPr lang="en-US" sz="3200" b="1" dirty="0"/>
              <a:t>Ahmed Khaled Ahmed</a:t>
            </a:r>
          </a:p>
        </p:txBody>
      </p:sp>
    </p:spTree>
    <p:extLst>
      <p:ext uri="{BB962C8B-B14F-4D97-AF65-F5344CB8AC3E}">
        <p14:creationId xmlns:p14="http://schemas.microsoft.com/office/powerpoint/2010/main" val="2549009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WS Cloud Service Provider in Mumbai">
            <a:extLst>
              <a:ext uri="{FF2B5EF4-FFF2-40B4-BE49-F238E27FC236}">
                <a16:creationId xmlns:a16="http://schemas.microsoft.com/office/drawing/2014/main" id="{A3DCAD96-F794-DF7D-E4DF-18EF2E6703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6830" y="0"/>
            <a:ext cx="5703570" cy="82296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8578AF0-C4D7-4D7E-E093-F7036B5EDF9E}"/>
              </a:ext>
            </a:extLst>
          </p:cNvPr>
          <p:cNvSpPr txBox="1"/>
          <p:nvPr/>
        </p:nvSpPr>
        <p:spPr>
          <a:xfrm>
            <a:off x="900261" y="875166"/>
            <a:ext cx="4680407" cy="707886"/>
          </a:xfrm>
          <a:prstGeom prst="rect">
            <a:avLst/>
          </a:prstGeom>
          <a:noFill/>
        </p:spPr>
        <p:txBody>
          <a:bodyPr wrap="square" rtlCol="0">
            <a:spAutoFit/>
          </a:bodyPr>
          <a:lstStyle/>
          <a:p>
            <a:pPr algn="l"/>
            <a:r>
              <a:rPr lang="en-US" sz="4000" b="1" dirty="0">
                <a:solidFill>
                  <a:schemeClr val="accent2"/>
                </a:solidFill>
              </a:rPr>
              <a:t>Project Overview </a:t>
            </a:r>
          </a:p>
        </p:txBody>
      </p:sp>
      <p:sp>
        <p:nvSpPr>
          <p:cNvPr id="4" name="TextBox 3">
            <a:extLst>
              <a:ext uri="{FF2B5EF4-FFF2-40B4-BE49-F238E27FC236}">
                <a16:creationId xmlns:a16="http://schemas.microsoft.com/office/drawing/2014/main" id="{0822D2F3-6A84-3B18-D5E5-EC2754FC3458}"/>
              </a:ext>
            </a:extLst>
          </p:cNvPr>
          <p:cNvSpPr txBox="1"/>
          <p:nvPr/>
        </p:nvSpPr>
        <p:spPr>
          <a:xfrm>
            <a:off x="900261" y="1908458"/>
            <a:ext cx="7885520" cy="1785104"/>
          </a:xfrm>
          <a:prstGeom prst="rect">
            <a:avLst/>
          </a:prstGeom>
          <a:noFill/>
        </p:spPr>
        <p:txBody>
          <a:bodyPr wrap="square">
            <a:spAutoFit/>
          </a:bodyPr>
          <a:lstStyle/>
          <a:p>
            <a:pPr marL="0" marR="0" algn="l">
              <a:spcBef>
                <a:spcPts val="0"/>
              </a:spcBef>
              <a:spcAft>
                <a:spcPts val="0"/>
              </a:spcAft>
            </a:pPr>
            <a:r>
              <a:rPr lang="en-US" sz="1800" dirty="0">
                <a:effectLst/>
                <a:latin typeface="Calibri" panose="020F0502020204030204" pitchFamily="34" charset="0"/>
                <a:ea typeface="Times New Roman" panose="02020603050405020304" pitchFamily="18" charset="0"/>
              </a:rPr>
              <a:t>This project demonstrates how to create a private VPC peering connection between two VPCs. </a:t>
            </a:r>
          </a:p>
          <a:p>
            <a:pPr marL="0" marR="0" algn="l">
              <a:spcBef>
                <a:spcPts val="0"/>
              </a:spcBef>
              <a:spcAft>
                <a:spcPts val="0"/>
              </a:spcAft>
            </a:pPr>
            <a:r>
              <a:rPr lang="en-US" sz="1800" dirty="0">
                <a:effectLst/>
                <a:latin typeface="Calibri" panose="020F0502020204030204" pitchFamily="34" charset="0"/>
                <a:ea typeface="Times New Roman" panose="02020603050405020304" pitchFamily="18" charset="0"/>
              </a:rPr>
              <a:t>VPC</a:t>
            </a:r>
            <a:r>
              <a:rPr lang="en-US" sz="2000" dirty="0">
                <a:latin typeface="Times New Roman" panose="02020603050405020304" pitchFamily="18"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peering allows secure and private communication between resources in different VPCs. </a:t>
            </a:r>
          </a:p>
          <a:p>
            <a:pPr marL="0" marR="0" algn="l">
              <a:spcBef>
                <a:spcPts val="0"/>
              </a:spcBef>
              <a:spcAft>
                <a:spcPts val="0"/>
              </a:spcAft>
            </a:pPr>
            <a:r>
              <a:rPr lang="en-US" sz="1800" dirty="0">
                <a:effectLst/>
                <a:latin typeface="Calibri" panose="020F0502020204030204" pitchFamily="34" charset="0"/>
                <a:ea typeface="Times New Roman" panose="02020603050405020304" pitchFamily="18" charset="0"/>
              </a:rPr>
              <a:t>By the end of this project, you will have established a peering connection, configured routing, enabled flow logs, and tested the connection.</a:t>
            </a:r>
            <a:endParaRPr lang="en-US" sz="2000" dirty="0">
              <a:effectLst/>
              <a:latin typeface="Times New Roman" panose="02020603050405020304" pitchFamily="18" charset="0"/>
              <a:ea typeface="Times New Roman" panose="02020603050405020304" pitchFamily="18" charset="0"/>
            </a:endParaRPr>
          </a:p>
        </p:txBody>
      </p:sp>
      <p:sp>
        <p:nvSpPr>
          <p:cNvPr id="6" name="TextBox 5">
            <a:extLst>
              <a:ext uri="{FF2B5EF4-FFF2-40B4-BE49-F238E27FC236}">
                <a16:creationId xmlns:a16="http://schemas.microsoft.com/office/drawing/2014/main" id="{EBFF6A11-58EC-ED57-C9AC-DBC49ED5DDCD}"/>
              </a:ext>
            </a:extLst>
          </p:cNvPr>
          <p:cNvSpPr txBox="1"/>
          <p:nvPr/>
        </p:nvSpPr>
        <p:spPr>
          <a:xfrm>
            <a:off x="900261" y="4018968"/>
            <a:ext cx="7315200" cy="461665"/>
          </a:xfrm>
          <a:prstGeom prst="rect">
            <a:avLst/>
          </a:prstGeom>
          <a:noFill/>
        </p:spPr>
        <p:txBody>
          <a:bodyPr wrap="square">
            <a:spAutoFit/>
          </a:bodyPr>
          <a:lstStyle/>
          <a:p>
            <a:pPr marL="0" marR="0" algn="l" rtl="0">
              <a:spcBef>
                <a:spcPts val="600"/>
              </a:spcBef>
              <a:spcAft>
                <a:spcPts val="600"/>
              </a:spcAft>
            </a:pPr>
            <a:r>
              <a:rPr lang="en-IN" sz="2400" dirty="0">
                <a:solidFill>
                  <a:srgbClr val="E36C0A"/>
                </a:solidFill>
                <a:effectLst/>
                <a:latin typeface="Calibri" panose="020F0502020204030204" pitchFamily="34" charset="0"/>
                <a:ea typeface="Times New Roman" panose="02020603050405020304" pitchFamily="18" charset="0"/>
              </a:rPr>
              <a:t>Project Tasks:</a:t>
            </a:r>
            <a:endParaRPr lang="en-US" sz="24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3E6570D4-5FEB-8DBB-583E-0C87873F725B}"/>
              </a:ext>
            </a:extLst>
          </p:cNvPr>
          <p:cNvSpPr txBox="1"/>
          <p:nvPr/>
        </p:nvSpPr>
        <p:spPr>
          <a:xfrm>
            <a:off x="1185421" y="4660214"/>
            <a:ext cx="7315200" cy="1477328"/>
          </a:xfrm>
          <a:prstGeom prst="rect">
            <a:avLst/>
          </a:prstGeom>
          <a:noFill/>
        </p:spPr>
        <p:txBody>
          <a:bodyPr wrap="square">
            <a:spAutoFit/>
          </a:bodyPr>
          <a:lstStyle/>
          <a:p>
            <a:pPr marL="342900" marR="0" lvl="0" indent="-342900" algn="l" rtl="0">
              <a:spcBef>
                <a:spcPts val="0"/>
              </a:spcBef>
              <a:spcAft>
                <a:spcPts val="0"/>
              </a:spcAft>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rPr>
              <a:t>Create a VPC peering connection between two VPCs.</a:t>
            </a:r>
            <a:endParaRPr lang="en-US" sz="2000" dirty="0">
              <a:effectLst/>
              <a:latin typeface="Times New Roman" panose="02020603050405020304" pitchFamily="18" charset="0"/>
              <a:ea typeface="Times New Roman" panose="02020603050405020304" pitchFamily="18" charset="0"/>
            </a:endParaRPr>
          </a:p>
          <a:p>
            <a:pPr marL="342900" marR="0" lvl="0" indent="-342900" algn="l" rtl="0">
              <a:spcBef>
                <a:spcPts val="0"/>
              </a:spcBef>
              <a:spcAft>
                <a:spcPts val="0"/>
              </a:spcAft>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rPr>
              <a:t>Configure route tables to utilize the VPC peering connection.</a:t>
            </a:r>
            <a:endParaRPr lang="en-US" sz="2000" dirty="0">
              <a:effectLst/>
              <a:latin typeface="Times New Roman" panose="02020603050405020304" pitchFamily="18" charset="0"/>
              <a:ea typeface="Times New Roman" panose="02020603050405020304" pitchFamily="18" charset="0"/>
            </a:endParaRPr>
          </a:p>
          <a:p>
            <a:pPr marL="342900" marR="0" lvl="0" indent="-342900" algn="l" rtl="0">
              <a:spcBef>
                <a:spcPts val="0"/>
              </a:spcBef>
              <a:spcAft>
                <a:spcPts val="0"/>
              </a:spcAft>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rPr>
              <a:t>Enable VPC Flow Logs to monitor network traffic.</a:t>
            </a:r>
            <a:endParaRPr lang="en-US" sz="2000" dirty="0">
              <a:effectLst/>
              <a:latin typeface="Times New Roman" panose="02020603050405020304" pitchFamily="18" charset="0"/>
              <a:ea typeface="Times New Roman" panose="02020603050405020304" pitchFamily="18" charset="0"/>
            </a:endParaRPr>
          </a:p>
          <a:p>
            <a:pPr marL="342900" marR="0" lvl="0" indent="-342900" algn="l" rtl="0">
              <a:spcBef>
                <a:spcPts val="0"/>
              </a:spcBef>
              <a:spcAft>
                <a:spcPts val="0"/>
              </a:spcAft>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rPr>
              <a:t>Test the VPC peering connection.</a:t>
            </a:r>
            <a:endParaRPr lang="en-US" sz="2000" dirty="0">
              <a:effectLst/>
              <a:latin typeface="Times New Roman" panose="02020603050405020304" pitchFamily="18" charset="0"/>
              <a:ea typeface="Times New Roman" panose="02020603050405020304" pitchFamily="18" charset="0"/>
            </a:endParaRPr>
          </a:p>
          <a:p>
            <a:pPr marL="342900" marR="0" lvl="0" indent="-342900" algn="l" rtl="0">
              <a:spcBef>
                <a:spcPts val="0"/>
              </a:spcBef>
              <a:spcAft>
                <a:spcPts val="0"/>
              </a:spcAft>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rPr>
              <a:t>Analyze VPC flow logs for traffic insights.</a:t>
            </a:r>
            <a:endParaRPr lang="en-US"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284925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WS Cloud Service Provider in Mumbai">
            <a:extLst>
              <a:ext uri="{FF2B5EF4-FFF2-40B4-BE49-F238E27FC236}">
                <a16:creationId xmlns:a16="http://schemas.microsoft.com/office/drawing/2014/main" id="{A3DCAD96-F794-DF7D-E4DF-18EF2E6703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6830" y="0"/>
            <a:ext cx="5703570" cy="82296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A9E93BB-4543-5246-B788-E31B6C59DB1A}"/>
              </a:ext>
            </a:extLst>
          </p:cNvPr>
          <p:cNvSpPr txBox="1"/>
          <p:nvPr/>
        </p:nvSpPr>
        <p:spPr>
          <a:xfrm>
            <a:off x="900261" y="875166"/>
            <a:ext cx="4680407" cy="707886"/>
          </a:xfrm>
          <a:prstGeom prst="rect">
            <a:avLst/>
          </a:prstGeom>
          <a:noFill/>
        </p:spPr>
        <p:txBody>
          <a:bodyPr wrap="square" rtlCol="0">
            <a:spAutoFit/>
          </a:bodyPr>
          <a:lstStyle/>
          <a:p>
            <a:pPr algn="l"/>
            <a:r>
              <a:rPr lang="en-US" sz="4000" b="1" dirty="0">
                <a:solidFill>
                  <a:schemeClr val="accent2"/>
                </a:solidFill>
              </a:rPr>
              <a:t>Project Diagram </a:t>
            </a:r>
          </a:p>
        </p:txBody>
      </p:sp>
      <p:pic>
        <p:nvPicPr>
          <p:cNvPr id="3" name="Picture 2" descr="A computer screen shot of a computer network">
            <a:extLst>
              <a:ext uri="{FF2B5EF4-FFF2-40B4-BE49-F238E27FC236}">
                <a16:creationId xmlns:a16="http://schemas.microsoft.com/office/drawing/2014/main" id="{CD5F5FEC-73C7-FE69-AFF2-0C22B2E075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968" y="2154987"/>
            <a:ext cx="7263352" cy="4302374"/>
          </a:xfrm>
          <a:prstGeom prst="rect">
            <a:avLst/>
          </a:prstGeom>
        </p:spPr>
      </p:pic>
    </p:spTree>
    <p:extLst>
      <p:ext uri="{BB962C8B-B14F-4D97-AF65-F5344CB8AC3E}">
        <p14:creationId xmlns:p14="http://schemas.microsoft.com/office/powerpoint/2010/main" val="9502314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WS Cloud Service Provider in Mumbai">
            <a:extLst>
              <a:ext uri="{FF2B5EF4-FFF2-40B4-BE49-F238E27FC236}">
                <a16:creationId xmlns:a16="http://schemas.microsoft.com/office/drawing/2014/main" id="{A3DCAD96-F794-DF7D-E4DF-18EF2E6703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6830" y="0"/>
            <a:ext cx="5703570" cy="82296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2F451A0-2BB6-78CD-9B17-0AC70B785B3C}"/>
              </a:ext>
            </a:extLst>
          </p:cNvPr>
          <p:cNvSpPr txBox="1"/>
          <p:nvPr/>
        </p:nvSpPr>
        <p:spPr>
          <a:xfrm>
            <a:off x="994528" y="885276"/>
            <a:ext cx="7315200" cy="707886"/>
          </a:xfrm>
          <a:prstGeom prst="rect">
            <a:avLst/>
          </a:prstGeom>
          <a:noFill/>
        </p:spPr>
        <p:txBody>
          <a:bodyPr wrap="square">
            <a:spAutoFit/>
          </a:bodyPr>
          <a:lstStyle/>
          <a:p>
            <a:pPr algn="l"/>
            <a:r>
              <a:rPr lang="en-US" sz="4000" b="1" i="0" dirty="0">
                <a:solidFill>
                  <a:schemeClr val="accent2"/>
                </a:solidFill>
                <a:effectLst/>
              </a:rPr>
              <a:t>VPC peering </a:t>
            </a:r>
            <a:endParaRPr lang="en-US" sz="4000" b="1" dirty="0">
              <a:solidFill>
                <a:schemeClr val="accent2"/>
              </a:solidFill>
            </a:endParaRPr>
          </a:p>
        </p:txBody>
      </p:sp>
      <p:sp>
        <p:nvSpPr>
          <p:cNvPr id="5" name="TextBox 4">
            <a:extLst>
              <a:ext uri="{FF2B5EF4-FFF2-40B4-BE49-F238E27FC236}">
                <a16:creationId xmlns:a16="http://schemas.microsoft.com/office/drawing/2014/main" id="{54ADE0DE-D7CC-A479-707A-DB35EF29B773}"/>
              </a:ext>
            </a:extLst>
          </p:cNvPr>
          <p:cNvSpPr txBox="1"/>
          <p:nvPr/>
        </p:nvSpPr>
        <p:spPr>
          <a:xfrm>
            <a:off x="994528" y="2170598"/>
            <a:ext cx="7315200" cy="3046988"/>
          </a:xfrm>
          <a:prstGeom prst="rect">
            <a:avLst/>
          </a:prstGeom>
          <a:noFill/>
        </p:spPr>
        <p:txBody>
          <a:bodyPr wrap="square">
            <a:spAutoFit/>
          </a:bodyPr>
          <a:lstStyle/>
          <a:p>
            <a:pPr algn="l" rtl="0"/>
            <a:r>
              <a:rPr lang="en-US" sz="2400" dirty="0"/>
              <a:t>What is a </a:t>
            </a:r>
            <a:r>
              <a:rPr lang="en-US" sz="2400" dirty="0" err="1"/>
              <a:t>vpc</a:t>
            </a:r>
            <a:r>
              <a:rPr lang="en-US" sz="2400" dirty="0"/>
              <a:t> ?</a:t>
            </a:r>
          </a:p>
          <a:p>
            <a:pPr algn="l" rtl="0"/>
            <a:r>
              <a:rPr lang="en-US" sz="2400" dirty="0"/>
              <a:t>What is </a:t>
            </a:r>
            <a:r>
              <a:rPr lang="en-US" sz="2400" dirty="0" err="1"/>
              <a:t>vpc</a:t>
            </a:r>
            <a:r>
              <a:rPr lang="en-US" sz="2400" dirty="0"/>
              <a:t> peering connection ?</a:t>
            </a:r>
          </a:p>
          <a:p>
            <a:pPr algn="l" rtl="0"/>
            <a:endParaRPr lang="en-US" sz="2400" dirty="0"/>
          </a:p>
          <a:p>
            <a:pPr marL="0" indent="0" algn="l" rtl="0">
              <a:buNone/>
            </a:pPr>
            <a:r>
              <a:rPr lang="en-US" sz="2400" dirty="0"/>
              <a:t>Types of peering connection .</a:t>
            </a:r>
          </a:p>
          <a:p>
            <a:pPr marL="514350" indent="-514350" algn="l" rtl="0">
              <a:buFont typeface="+mj-lt"/>
              <a:buAutoNum type="arabicPeriod"/>
            </a:pPr>
            <a:r>
              <a:rPr lang="en-US" sz="2400" dirty="0"/>
              <a:t>Both are in the same region &amp; same account .</a:t>
            </a:r>
          </a:p>
          <a:p>
            <a:pPr marL="514350" indent="-514350" algn="l" rtl="0">
              <a:buFont typeface="+mj-lt"/>
              <a:buAutoNum type="arabicPeriod"/>
            </a:pPr>
            <a:r>
              <a:rPr lang="en-US" sz="2400" dirty="0"/>
              <a:t>Different region &amp; same account .</a:t>
            </a:r>
          </a:p>
          <a:p>
            <a:pPr marL="514350" indent="-514350" algn="l" rtl="0">
              <a:buFont typeface="+mj-lt"/>
              <a:buAutoNum type="arabicPeriod"/>
            </a:pPr>
            <a:r>
              <a:rPr lang="en-US" sz="2400" dirty="0"/>
              <a:t>Same region &amp; different account .” file sharing “</a:t>
            </a:r>
          </a:p>
          <a:p>
            <a:pPr marL="514350" indent="-514350" algn="l" rtl="0">
              <a:buFont typeface="+mj-lt"/>
              <a:buAutoNum type="arabicPeriod"/>
            </a:pPr>
            <a:r>
              <a:rPr lang="en-US" sz="2400" dirty="0"/>
              <a:t>Different region &amp; different account </a:t>
            </a:r>
          </a:p>
        </p:txBody>
      </p:sp>
    </p:spTree>
    <p:extLst>
      <p:ext uri="{BB962C8B-B14F-4D97-AF65-F5344CB8AC3E}">
        <p14:creationId xmlns:p14="http://schemas.microsoft.com/office/powerpoint/2010/main" val="34269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WS Cloud Service Provider in Mumbai">
            <a:extLst>
              <a:ext uri="{FF2B5EF4-FFF2-40B4-BE49-F238E27FC236}">
                <a16:creationId xmlns:a16="http://schemas.microsoft.com/office/drawing/2014/main" id="{A3DCAD96-F794-DF7D-E4DF-18EF2E6703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6830" y="0"/>
            <a:ext cx="5703570" cy="82296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1535783-0F2A-7BBC-40C3-CB98F6F8C61D}"/>
              </a:ext>
            </a:extLst>
          </p:cNvPr>
          <p:cNvSpPr txBox="1"/>
          <p:nvPr/>
        </p:nvSpPr>
        <p:spPr>
          <a:xfrm>
            <a:off x="801278" y="776868"/>
            <a:ext cx="7315200" cy="707886"/>
          </a:xfrm>
          <a:prstGeom prst="rect">
            <a:avLst/>
          </a:prstGeom>
          <a:noFill/>
        </p:spPr>
        <p:txBody>
          <a:bodyPr wrap="square">
            <a:spAutoFit/>
          </a:bodyPr>
          <a:lstStyle/>
          <a:p>
            <a:pPr algn="l"/>
            <a:r>
              <a:rPr lang="en-US" sz="4000" b="1" dirty="0">
                <a:solidFill>
                  <a:schemeClr val="accent2"/>
                </a:solidFill>
                <a:latin typeface="+mn-lt"/>
              </a:rPr>
              <a:t>Editing route table &amp; Testing </a:t>
            </a:r>
            <a:endParaRPr lang="en-US" sz="4000" b="1" dirty="0">
              <a:solidFill>
                <a:schemeClr val="accent2"/>
              </a:solidFill>
            </a:endParaRPr>
          </a:p>
        </p:txBody>
      </p:sp>
      <p:sp>
        <p:nvSpPr>
          <p:cNvPr id="5" name="TextBox 4">
            <a:extLst>
              <a:ext uri="{FF2B5EF4-FFF2-40B4-BE49-F238E27FC236}">
                <a16:creationId xmlns:a16="http://schemas.microsoft.com/office/drawing/2014/main" id="{174EC2F5-6A37-C25C-8368-1180E2809F48}"/>
              </a:ext>
            </a:extLst>
          </p:cNvPr>
          <p:cNvSpPr txBox="1"/>
          <p:nvPr/>
        </p:nvSpPr>
        <p:spPr>
          <a:xfrm>
            <a:off x="801278" y="1859885"/>
            <a:ext cx="7315200" cy="3693319"/>
          </a:xfrm>
          <a:prstGeom prst="rect">
            <a:avLst/>
          </a:prstGeom>
          <a:noFill/>
        </p:spPr>
        <p:txBody>
          <a:bodyPr wrap="square">
            <a:spAutoFit/>
          </a:bodyPr>
          <a:lstStyle/>
          <a:p>
            <a:pPr marL="0" indent="0" algn="l">
              <a:buNone/>
            </a:pPr>
            <a:r>
              <a:rPr lang="en-US" sz="1800" b="1" dirty="0"/>
              <a:t>VPC Peering</a:t>
            </a:r>
            <a:r>
              <a:rPr lang="en-US" sz="1800" dirty="0"/>
              <a:t>: Connected Lab VPC (10.0.0.0/16) and Shared VPC (10.5.0.0/16).</a:t>
            </a:r>
          </a:p>
          <a:p>
            <a:pPr marL="0" indent="0" algn="l">
              <a:buNone/>
            </a:pPr>
            <a:endParaRPr lang="en-US" sz="1800" dirty="0"/>
          </a:p>
          <a:p>
            <a:pPr marL="0" indent="0" algn="l">
              <a:buNone/>
            </a:pPr>
            <a:r>
              <a:rPr lang="en-US" sz="1800" b="1" dirty="0"/>
              <a:t>Route Tables</a:t>
            </a:r>
            <a:r>
              <a:rPr lang="en-US" sz="1800" dirty="0"/>
              <a:t>:</a:t>
            </a:r>
          </a:p>
          <a:p>
            <a:pPr marL="0" indent="0" algn="l">
              <a:buNone/>
            </a:pPr>
            <a:r>
              <a:rPr lang="en-US" sz="1800" dirty="0"/>
              <a:t>Lab VPC routes traffic to Shared VPC (10.5.0.0/16).</a:t>
            </a:r>
          </a:p>
          <a:p>
            <a:pPr marL="0" indent="0" algn="l">
              <a:buNone/>
            </a:pPr>
            <a:r>
              <a:rPr lang="en-US" sz="1800" dirty="0"/>
              <a:t>Shared VPC routes traffic to Lab VPC (10.0.0.0/16).</a:t>
            </a:r>
          </a:p>
          <a:p>
            <a:pPr marL="0" indent="0" algn="l">
              <a:buNone/>
            </a:pPr>
            <a:endParaRPr lang="en-US" sz="1800" dirty="0"/>
          </a:p>
          <a:p>
            <a:pPr marL="0" indent="0" algn="l">
              <a:buNone/>
            </a:pPr>
            <a:r>
              <a:rPr lang="en-US" sz="1800" dirty="0"/>
              <a:t>Verified communication between the Lab VPC's application server and the Shared VPC's MySQL instance.</a:t>
            </a:r>
            <a:endParaRPr lang="ar-EG" sz="1800" dirty="0"/>
          </a:p>
          <a:p>
            <a:pPr algn="l" rtl="0"/>
            <a:endParaRPr lang="en-US" sz="1800" b="0" i="0" u="none" strike="noStrike" baseline="0" dirty="0">
              <a:solidFill>
                <a:srgbClr val="000000"/>
              </a:solidFill>
            </a:endParaRPr>
          </a:p>
          <a:p>
            <a:pPr marL="342900" indent="-342900" algn="l" rtl="0">
              <a:buFont typeface="+mj-lt"/>
              <a:buAutoNum type="arabicPeriod"/>
            </a:pPr>
            <a:r>
              <a:rPr lang="en-US" sz="1800" b="0" i="0" u="none" strike="noStrike" baseline="0" dirty="0">
                <a:solidFill>
                  <a:srgbClr val="000000"/>
                </a:solidFill>
              </a:rPr>
              <a:t>Access</a:t>
            </a:r>
            <a:r>
              <a:rPr lang="en-US" sz="1800" dirty="0">
                <a:solidFill>
                  <a:srgbClr val="000000"/>
                </a:solidFill>
              </a:rPr>
              <a:t>ed</a:t>
            </a:r>
            <a:r>
              <a:rPr lang="en-US" sz="1800" b="0" i="0" u="none" strike="noStrike" baseline="0" dirty="0">
                <a:solidFill>
                  <a:srgbClr val="000000"/>
                </a:solidFill>
              </a:rPr>
              <a:t> the application using the public IP of the EC2.</a:t>
            </a:r>
          </a:p>
          <a:p>
            <a:pPr marL="342900" indent="-342900" algn="l" rtl="0">
              <a:buFont typeface="+mj-lt"/>
              <a:buAutoNum type="arabicPeriod"/>
            </a:pPr>
            <a:r>
              <a:rPr lang="en-US" sz="1800" b="0" i="0" u="none" strike="noStrike" baseline="0" dirty="0">
                <a:solidFill>
                  <a:srgbClr val="000000"/>
                </a:solidFill>
              </a:rPr>
              <a:t>input the database connection details (endpoint, database name, username, and password). </a:t>
            </a:r>
          </a:p>
        </p:txBody>
      </p:sp>
    </p:spTree>
    <p:extLst>
      <p:ext uri="{BB962C8B-B14F-4D97-AF65-F5344CB8AC3E}">
        <p14:creationId xmlns:p14="http://schemas.microsoft.com/office/powerpoint/2010/main" val="77445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WS Cloud Service Provider in Mumbai">
            <a:extLst>
              <a:ext uri="{FF2B5EF4-FFF2-40B4-BE49-F238E27FC236}">
                <a16:creationId xmlns:a16="http://schemas.microsoft.com/office/drawing/2014/main" id="{A3DCAD96-F794-DF7D-E4DF-18EF2E6703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6830" y="0"/>
            <a:ext cx="5703570" cy="82296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EF0C22C-72CB-6FA3-0991-93CACFE8DF71}"/>
              </a:ext>
            </a:extLst>
          </p:cNvPr>
          <p:cNvSpPr txBox="1"/>
          <p:nvPr/>
        </p:nvSpPr>
        <p:spPr>
          <a:xfrm>
            <a:off x="645736" y="748588"/>
            <a:ext cx="8243740" cy="707886"/>
          </a:xfrm>
          <a:prstGeom prst="rect">
            <a:avLst/>
          </a:prstGeom>
          <a:noFill/>
        </p:spPr>
        <p:txBody>
          <a:bodyPr wrap="square">
            <a:spAutoFit/>
          </a:bodyPr>
          <a:lstStyle/>
          <a:p>
            <a:pPr algn="l"/>
            <a:r>
              <a:rPr lang="en-US" sz="4000" b="1" i="0" u="none" strike="noStrike" baseline="0" dirty="0">
                <a:solidFill>
                  <a:schemeClr val="accent2"/>
                </a:solidFill>
                <a:latin typeface="+mn-lt"/>
              </a:rPr>
              <a:t>Enabling &amp; analyzing </a:t>
            </a:r>
            <a:r>
              <a:rPr lang="en-US" sz="4000" b="1" dirty="0">
                <a:solidFill>
                  <a:schemeClr val="accent2"/>
                </a:solidFill>
              </a:rPr>
              <a:t>VPC</a:t>
            </a:r>
            <a:r>
              <a:rPr lang="en-US" sz="4000" b="1" i="0" u="none" strike="noStrike" baseline="0" dirty="0">
                <a:solidFill>
                  <a:schemeClr val="accent2"/>
                </a:solidFill>
                <a:latin typeface="+mn-lt"/>
              </a:rPr>
              <a:t> flow logs </a:t>
            </a:r>
            <a:endParaRPr lang="en-US" sz="4000" b="1" dirty="0">
              <a:solidFill>
                <a:schemeClr val="accent2"/>
              </a:solidFill>
            </a:endParaRPr>
          </a:p>
        </p:txBody>
      </p:sp>
      <p:sp>
        <p:nvSpPr>
          <p:cNvPr id="5" name="TextBox 4">
            <a:extLst>
              <a:ext uri="{FF2B5EF4-FFF2-40B4-BE49-F238E27FC236}">
                <a16:creationId xmlns:a16="http://schemas.microsoft.com/office/drawing/2014/main" id="{15A15A88-3651-0397-3C36-4265D8C1B655}"/>
              </a:ext>
            </a:extLst>
          </p:cNvPr>
          <p:cNvSpPr txBox="1"/>
          <p:nvPr/>
        </p:nvSpPr>
        <p:spPr>
          <a:xfrm>
            <a:off x="645736" y="2154646"/>
            <a:ext cx="7315200" cy="2308324"/>
          </a:xfrm>
          <a:prstGeom prst="rect">
            <a:avLst/>
          </a:prstGeom>
          <a:noFill/>
        </p:spPr>
        <p:txBody>
          <a:bodyPr wrap="square">
            <a:spAutoFit/>
          </a:bodyPr>
          <a:lstStyle/>
          <a:p>
            <a:pPr marL="0" indent="0" algn="l" rtl="0">
              <a:buNone/>
            </a:pPr>
            <a:r>
              <a:rPr lang="en-US" b="1" dirty="0">
                <a:solidFill>
                  <a:schemeClr val="accent2"/>
                </a:solidFill>
              </a:rPr>
              <a:t>VPC flow logs </a:t>
            </a:r>
          </a:p>
          <a:p>
            <a:pPr algn="l" rtl="0"/>
            <a:r>
              <a:rPr lang="en-US" b="0" i="0" dirty="0">
                <a:solidFill>
                  <a:srgbClr val="16191F"/>
                </a:solidFill>
                <a:effectLst/>
              </a:rPr>
              <a:t>capture information about the IP traffic</a:t>
            </a:r>
            <a:r>
              <a:rPr lang="en-US" dirty="0"/>
              <a:t>.</a:t>
            </a:r>
          </a:p>
          <a:p>
            <a:pPr algn="l" rtl="0"/>
            <a:r>
              <a:rPr lang="en-US" b="0" i="0" dirty="0">
                <a:solidFill>
                  <a:srgbClr val="16191F"/>
                </a:solidFill>
                <a:effectLst/>
              </a:rPr>
              <a:t>published to Amazon CloudWatch Logs.</a:t>
            </a:r>
          </a:p>
          <a:p>
            <a:pPr algn="l" rtl="0"/>
            <a:r>
              <a:rPr lang="en-US" b="0" i="0" dirty="0">
                <a:solidFill>
                  <a:srgbClr val="16191F"/>
                </a:solidFill>
                <a:effectLst/>
              </a:rPr>
              <a:t>Retrieve</a:t>
            </a:r>
            <a:r>
              <a:rPr lang="en-US" dirty="0">
                <a:solidFill>
                  <a:srgbClr val="16191F"/>
                </a:solidFill>
              </a:rPr>
              <a:t>d log records </a:t>
            </a:r>
            <a:r>
              <a:rPr lang="en-US" b="0" i="0" dirty="0">
                <a:solidFill>
                  <a:srgbClr val="16191F"/>
                </a:solidFill>
                <a:effectLst/>
              </a:rPr>
              <a:t>in the log group.</a:t>
            </a:r>
          </a:p>
          <a:p>
            <a:pPr algn="l" rtl="0"/>
            <a:endParaRPr lang="en-US" dirty="0">
              <a:solidFill>
                <a:srgbClr val="16191F"/>
              </a:solidFill>
            </a:endParaRPr>
          </a:p>
          <a:p>
            <a:pPr marL="0" indent="0" algn="l" rtl="0">
              <a:buNone/>
            </a:pPr>
            <a:r>
              <a:rPr lang="en-US" b="1" dirty="0">
                <a:solidFill>
                  <a:schemeClr val="accent2"/>
                </a:solidFill>
              </a:rPr>
              <a:t>Analyzing </a:t>
            </a:r>
          </a:p>
          <a:p>
            <a:pPr marL="0" indent="0" algn="l" rtl="0">
              <a:buNone/>
            </a:pPr>
            <a:r>
              <a:rPr lang="en-US" b="0" i="0" u="none" strike="noStrike" baseline="0" dirty="0">
                <a:solidFill>
                  <a:srgbClr val="000000"/>
                </a:solidFill>
              </a:rPr>
              <a:t>log entries with port 3306, representing traffic between the application server and the database.</a:t>
            </a:r>
          </a:p>
        </p:txBody>
      </p:sp>
    </p:spTree>
    <p:extLst>
      <p:ext uri="{BB962C8B-B14F-4D97-AF65-F5344CB8AC3E}">
        <p14:creationId xmlns:p14="http://schemas.microsoft.com/office/powerpoint/2010/main" val="69168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769204" y="2091752"/>
            <a:ext cx="8997885" cy="2122030"/>
          </a:xfrm>
          <a:prstGeom prst="rect">
            <a:avLst/>
          </a:prstGeom>
          <a:noFill/>
          <a:ln/>
        </p:spPr>
        <p:txBody>
          <a:bodyPr wrap="square" lIns="0" tIns="0" rIns="0" bIns="0" rtlCol="0" anchor="t"/>
          <a:lstStyle/>
          <a:p>
            <a:pPr marL="0" indent="0" algn="l">
              <a:lnSpc>
                <a:spcPts val="8350"/>
              </a:lnSpc>
              <a:buNone/>
            </a:pPr>
            <a:r>
              <a:rPr lang="en-US" sz="4000" b="1" dirty="0">
                <a:solidFill>
                  <a:schemeClr val="accent2"/>
                </a:solidFill>
                <a:ea typeface="Saira Medium" pitchFamily="34" charset="-122"/>
                <a:cs typeface="Saira Medium" pitchFamily="34" charset="-120"/>
              </a:rPr>
              <a:t>Project 11: Securing Applications Using Amazon Cognito</a:t>
            </a:r>
            <a:r>
              <a:rPr lang="en-US" sz="6700" dirty="0">
                <a:latin typeface="Saira Medium" pitchFamily="34" charset="0"/>
                <a:ea typeface="Saira Medium" pitchFamily="34" charset="-122"/>
                <a:cs typeface="Saira Medium" pitchFamily="34" charset="-120"/>
              </a:rPr>
              <a:t>
</a:t>
            </a:r>
            <a:endParaRPr lang="en-US" sz="6700" dirty="0"/>
          </a:p>
        </p:txBody>
      </p:sp>
      <p:sp>
        <p:nvSpPr>
          <p:cNvPr id="4" name="Text 1"/>
          <p:cNvSpPr/>
          <p:nvPr/>
        </p:nvSpPr>
        <p:spPr>
          <a:xfrm>
            <a:off x="5788058" y="4971992"/>
            <a:ext cx="7415927" cy="790099"/>
          </a:xfrm>
          <a:prstGeom prst="rect">
            <a:avLst/>
          </a:prstGeom>
          <a:noFill/>
          <a:ln/>
        </p:spPr>
        <p:txBody>
          <a:bodyPr wrap="square" lIns="0" tIns="0" rIns="0" bIns="0" rtlCol="0" anchor="t"/>
          <a:lstStyle/>
          <a:p>
            <a:pPr marL="0" indent="0" algn="l">
              <a:lnSpc>
                <a:spcPts val="3100"/>
              </a:lnSpc>
              <a:buNone/>
            </a:pPr>
            <a:r>
              <a:rPr lang="en-US" sz="3200" b="1" dirty="0" err="1">
                <a:ea typeface="Roboto" pitchFamily="34" charset="-122"/>
                <a:cs typeface="Roboto" pitchFamily="34" charset="-120"/>
              </a:rPr>
              <a:t>Yousef</a:t>
            </a:r>
            <a:r>
              <a:rPr lang="ar-EG" sz="3200" dirty="0">
                <a:ea typeface="Roboto" pitchFamily="34" charset="-122"/>
                <a:cs typeface="Roboto" pitchFamily="34" charset="-120"/>
              </a:rPr>
              <a:t> </a:t>
            </a:r>
            <a:r>
              <a:rPr lang="en-US" sz="3200" dirty="0">
                <a:ea typeface="Roboto" pitchFamily="34" charset="-122"/>
                <a:cs typeface="Roboto" pitchFamily="34" charset="-120"/>
              </a:rPr>
              <a:t>Presented by:  </a:t>
            </a:r>
            <a:r>
              <a:rPr lang="en-US" sz="3200" b="1" dirty="0">
                <a:ea typeface="Roboto" pitchFamily="34" charset="-122"/>
                <a:cs typeface="Roboto" pitchFamily="34" charset="-120"/>
              </a:rPr>
              <a:t>Yousef Ashraf</a:t>
            </a:r>
            <a:br>
              <a:rPr lang="en-US" sz="3200" b="1" dirty="0">
                <a:ea typeface="Roboto" pitchFamily="34" charset="-122"/>
                <a:cs typeface="Roboto" pitchFamily="34" charset="-120"/>
              </a:rPr>
            </a:br>
            <a:r>
              <a:rPr lang="en-US" sz="3200" dirty="0">
                <a:ea typeface="Roboto" pitchFamily="34" charset="-122"/>
                <a:cs typeface="Roboto" pitchFamily="34" charset="-120"/>
              </a:rPr>
              <a:t>                          </a:t>
            </a:r>
            <a:r>
              <a:rPr lang="en-US" sz="3200" b="1" dirty="0" err="1">
                <a:ea typeface="Roboto" pitchFamily="34" charset="-122"/>
                <a:cs typeface="Roboto" pitchFamily="34" charset="-120"/>
              </a:rPr>
              <a:t>Ashraf</a:t>
            </a:r>
            <a:r>
              <a:rPr lang="en-US" sz="3200" b="1" dirty="0">
                <a:ea typeface="Roboto" pitchFamily="34" charset="-122"/>
                <a:cs typeface="Roboto" pitchFamily="34" charset="-120"/>
              </a:rPr>
              <a:t> </a:t>
            </a:r>
            <a:r>
              <a:rPr lang="en-US" sz="3200" b="1" dirty="0" err="1">
                <a:ea typeface="Roboto" pitchFamily="34" charset="-122"/>
                <a:cs typeface="Roboto" pitchFamily="34" charset="-120"/>
              </a:rPr>
              <a:t>Abdo</a:t>
            </a:r>
            <a:r>
              <a:rPr lang="en-US" sz="3200" b="1" dirty="0">
                <a:ea typeface="Roboto" pitchFamily="34" charset="-122"/>
                <a:cs typeface="Roboto" pitchFamily="34" charset="-120"/>
              </a:rPr>
              <a:t> </a:t>
            </a:r>
            <a:r>
              <a:rPr lang="en-US" sz="3200" b="1" dirty="0" err="1">
                <a:ea typeface="Roboto" pitchFamily="34" charset="-122"/>
                <a:cs typeface="Roboto" pitchFamily="34" charset="-120"/>
              </a:rPr>
              <a:t>Aboelwafa</a:t>
            </a:r>
            <a:endParaRPr lang="en-US" sz="3200" b="1" dirty="0"/>
          </a:p>
        </p:txBody>
      </p:sp>
      <p:sp>
        <p:nvSpPr>
          <p:cNvPr id="5" name="Text 2"/>
          <p:cNvSpPr/>
          <p:nvPr/>
        </p:nvSpPr>
        <p:spPr>
          <a:xfrm>
            <a:off x="6350437" y="6765608"/>
            <a:ext cx="7415927" cy="395049"/>
          </a:xfrm>
          <a:prstGeom prst="rect">
            <a:avLst/>
          </a:prstGeom>
          <a:noFill/>
          <a:ln/>
        </p:spPr>
        <p:txBody>
          <a:bodyPr wrap="none" lIns="0" tIns="0" rIns="0" bIns="0" rtlCol="0" anchor="t"/>
          <a:lstStyle/>
          <a:p>
            <a:pPr marL="0" indent="0">
              <a:lnSpc>
                <a:spcPts val="3100"/>
              </a:lnSpc>
              <a:buNone/>
            </a:pP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 y="0"/>
            <a:ext cx="1462674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C2149647-A407-6A33-7D6A-10FE596561DC}"/>
              </a:ext>
            </a:extLst>
          </p:cNvPr>
          <p:cNvPicPr>
            <a:picLocks noChangeAspect="1"/>
          </p:cNvPicPr>
          <p:nvPr/>
        </p:nvPicPr>
        <p:blipFill>
          <a:blip r:embed="rId2"/>
          <a:srcRect r="11094" b="-1"/>
          <a:stretch/>
        </p:blipFill>
        <p:spPr>
          <a:xfrm>
            <a:off x="20" y="1538"/>
            <a:ext cx="14630380" cy="8228062"/>
          </a:xfrm>
          <a:prstGeom prst="rect">
            <a:avLst/>
          </a:prstGeom>
        </p:spPr>
      </p:pic>
      <p:sp>
        <p:nvSpPr>
          <p:cNvPr id="8" name="Rectangle 3">
            <a:extLst>
              <a:ext uri="{FF2B5EF4-FFF2-40B4-BE49-F238E27FC236}">
                <a16:creationId xmlns:a16="http://schemas.microsoft.com/office/drawing/2014/main" id="{22DDCE8F-775E-4DB6-1A71-CBF9B701A014}"/>
              </a:ext>
            </a:extLst>
          </p:cNvPr>
          <p:cNvSpPr>
            <a:spLocks noChangeArrowheads="1"/>
          </p:cNvSpPr>
          <p:nvPr/>
        </p:nvSpPr>
        <p:spPr bwMode="auto">
          <a:xfrm>
            <a:off x="8689391" y="1835972"/>
            <a:ext cx="5476051"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algn="l" rtl="0" eaLnBrk="0" fontAlgn="base" hangingPunct="0">
              <a:spcBef>
                <a:spcPct val="0"/>
              </a:spcBef>
              <a:spcAft>
                <a:spcPct val="0"/>
              </a:spcAft>
              <a:tabLst>
                <a:tab pos="342900" algn="l"/>
                <a:tab pos="5754688" algn="r"/>
              </a:tabLst>
              <a:defRPr>
                <a:solidFill>
                  <a:schemeClr val="tx1"/>
                </a:solidFill>
                <a:latin typeface="Arial" panose="020B0604020202020204" pitchFamily="34" charset="0"/>
              </a:defRPr>
            </a:lvl1pPr>
            <a:lvl2pPr algn="l" rtl="0" eaLnBrk="0" fontAlgn="base" hangingPunct="0">
              <a:spcBef>
                <a:spcPct val="0"/>
              </a:spcBef>
              <a:spcAft>
                <a:spcPct val="0"/>
              </a:spcAft>
              <a:tabLst>
                <a:tab pos="342900" algn="l"/>
                <a:tab pos="5754688" algn="r"/>
              </a:tabLst>
              <a:defRPr>
                <a:solidFill>
                  <a:schemeClr val="tx1"/>
                </a:solidFill>
                <a:latin typeface="Arial" panose="020B0604020202020204" pitchFamily="34" charset="0"/>
              </a:defRPr>
            </a:lvl2pPr>
            <a:lvl3pPr algn="l" rtl="0" eaLnBrk="0" fontAlgn="base" hangingPunct="0">
              <a:spcBef>
                <a:spcPct val="0"/>
              </a:spcBef>
              <a:spcAft>
                <a:spcPct val="0"/>
              </a:spcAft>
              <a:tabLst>
                <a:tab pos="342900" algn="l"/>
                <a:tab pos="5754688" algn="r"/>
              </a:tabLst>
              <a:defRPr>
                <a:solidFill>
                  <a:schemeClr val="tx1"/>
                </a:solidFill>
                <a:latin typeface="Arial" panose="020B0604020202020204" pitchFamily="34" charset="0"/>
              </a:defRPr>
            </a:lvl3pPr>
            <a:lvl4pPr algn="l" rtl="0" eaLnBrk="0" fontAlgn="base" hangingPunct="0">
              <a:spcBef>
                <a:spcPct val="0"/>
              </a:spcBef>
              <a:spcAft>
                <a:spcPct val="0"/>
              </a:spcAft>
              <a:tabLst>
                <a:tab pos="342900" algn="l"/>
                <a:tab pos="5754688" algn="r"/>
              </a:tabLst>
              <a:defRPr>
                <a:solidFill>
                  <a:schemeClr val="tx1"/>
                </a:solidFill>
                <a:latin typeface="Arial" panose="020B0604020202020204" pitchFamily="34" charset="0"/>
              </a:defRPr>
            </a:lvl4pPr>
            <a:lvl5pPr algn="l" rtl="0" eaLnBrk="0" fontAlgn="base" hangingPunct="0">
              <a:spcBef>
                <a:spcPct val="0"/>
              </a:spcBef>
              <a:spcAft>
                <a:spcPct val="0"/>
              </a:spcAft>
              <a:tabLst>
                <a:tab pos="342900" algn="l"/>
                <a:tab pos="5754688" algn="r"/>
              </a:tabLst>
              <a:defRPr>
                <a:solidFill>
                  <a:schemeClr val="tx1"/>
                </a:solidFill>
                <a:latin typeface="Arial" panose="020B0604020202020204" pitchFamily="34" charset="0"/>
              </a:defRPr>
            </a:lvl5pPr>
            <a:lvl6pPr algn="l" rtl="0" eaLnBrk="0" fontAlgn="base" hangingPunct="0">
              <a:spcBef>
                <a:spcPct val="0"/>
              </a:spcBef>
              <a:spcAft>
                <a:spcPct val="0"/>
              </a:spcAft>
              <a:tabLst>
                <a:tab pos="342900" algn="l"/>
                <a:tab pos="5754688" algn="r"/>
              </a:tabLst>
              <a:defRPr>
                <a:solidFill>
                  <a:schemeClr val="tx1"/>
                </a:solidFill>
                <a:latin typeface="Arial" panose="020B0604020202020204" pitchFamily="34" charset="0"/>
              </a:defRPr>
            </a:lvl6pPr>
            <a:lvl7pPr algn="l" rtl="0" eaLnBrk="0" fontAlgn="base" hangingPunct="0">
              <a:spcBef>
                <a:spcPct val="0"/>
              </a:spcBef>
              <a:spcAft>
                <a:spcPct val="0"/>
              </a:spcAft>
              <a:tabLst>
                <a:tab pos="342900" algn="l"/>
                <a:tab pos="5754688" algn="r"/>
              </a:tabLst>
              <a:defRPr>
                <a:solidFill>
                  <a:schemeClr val="tx1"/>
                </a:solidFill>
                <a:latin typeface="Arial" panose="020B0604020202020204" pitchFamily="34" charset="0"/>
              </a:defRPr>
            </a:lvl7pPr>
            <a:lvl8pPr algn="l" rtl="0" eaLnBrk="0" fontAlgn="base" hangingPunct="0">
              <a:spcBef>
                <a:spcPct val="0"/>
              </a:spcBef>
              <a:spcAft>
                <a:spcPct val="0"/>
              </a:spcAft>
              <a:tabLst>
                <a:tab pos="342900" algn="l"/>
                <a:tab pos="5754688" algn="r"/>
              </a:tabLst>
              <a:defRPr>
                <a:solidFill>
                  <a:schemeClr val="tx1"/>
                </a:solidFill>
                <a:latin typeface="Arial" panose="020B0604020202020204" pitchFamily="34" charset="0"/>
              </a:defRPr>
            </a:lvl8pPr>
            <a:lvl9pPr algn="l" rtl="0" eaLnBrk="0" fontAlgn="base" hangingPunct="0">
              <a:spcBef>
                <a:spcPct val="0"/>
              </a:spcBef>
              <a:spcAft>
                <a:spcPct val="0"/>
              </a:spcAft>
              <a:tabLst>
                <a:tab pos="342900" algn="l"/>
                <a:tab pos="5754688" algn="r"/>
              </a:tabLst>
              <a:defRPr>
                <a:solidFill>
                  <a:schemeClr val="tx1"/>
                </a:solidFill>
                <a:latin typeface="Arial" panose="020B0604020202020204" pitchFamily="34" charset="0"/>
              </a:defRPr>
            </a:lvl9p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r>
              <a:rPr kumimoji="0" lang="en-US" altLang="en-US" sz="2000" b="0" i="0" strike="noStrike" cap="none" normalizeH="0" baseline="0" dirty="0">
                <a:ln>
                  <a:noFill/>
                </a:ln>
                <a:solidFill>
                  <a:schemeClr val="bg1"/>
                </a:solidFill>
                <a:effectLst/>
                <a:latin typeface="Arial" panose="020B0604020202020204" pitchFamily="34" charset="0"/>
                <a:ea typeface="Times New Roman" panose="02020603050405020304" pitchFamily="18" charset="0"/>
                <a:cs typeface="Calibri" panose="020F0502020204030204" pitchFamily="34" charset="0"/>
              </a:rPr>
              <a:t>Project Assignment </a:t>
            </a:r>
          </a:p>
          <a:p>
            <a:pPr marR="0" lvl="0" algn="l" defTabSz="914400" rtl="0" eaLnBrk="0" fontAlgn="base" latinLnBrk="0" hangingPunct="0">
              <a:lnSpc>
                <a:spcPct val="100000"/>
              </a:lnSpc>
              <a:spcBef>
                <a:spcPct val="0"/>
              </a:spcBef>
              <a:spcAft>
                <a:spcPct val="0"/>
              </a:spcAft>
              <a:buClrTx/>
              <a:buSzTx/>
              <a:tabLst>
                <a:tab pos="342900" algn="l"/>
                <a:tab pos="5754688" algn="r"/>
              </a:tabLst>
            </a:pPr>
            <a:endParaRPr kumimoji="0" lang="en-US" altLang="en-US" sz="2000" b="0" i="0" strike="noStrike" cap="none" normalizeH="0" baseline="0" dirty="0">
              <a:ln>
                <a:noFill/>
              </a:ln>
              <a:solidFill>
                <a:schemeClr val="bg1"/>
              </a:solidFill>
              <a:effectLst/>
              <a:latin typeface="Arial" panose="020B0604020202020204" pitchFamily="34" charset="0"/>
              <a:ea typeface="Times New Roman" panose="02020603050405020304" pitchFamily="18"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r>
              <a:rPr kumimoji="0" lang="en-US" altLang="en-US" sz="2000" b="0" i="0" strike="noStrike" cap="none" normalizeH="0" baseline="0" dirty="0">
                <a:ln>
                  <a:noFill/>
                </a:ln>
                <a:solidFill>
                  <a:schemeClr val="bg1"/>
                </a:solidFill>
                <a:effectLst/>
                <a:latin typeface="Arial" panose="020B0604020202020204" pitchFamily="34" charset="0"/>
                <a:ea typeface="Times New Roman" panose="02020603050405020304" pitchFamily="18" charset="0"/>
                <a:cs typeface="Calibri" panose="020F0502020204030204" pitchFamily="34" charset="0"/>
              </a:rPr>
              <a:t>Project 9: Creating An Amazon Virtual Private Cloud</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endParaRPr kumimoji="0" lang="en-US" altLang="en-US" sz="2000" b="0" i="0" strike="noStrike" cap="none" normalizeH="0" baseline="0" dirty="0">
              <a:ln>
                <a:noFill/>
              </a:ln>
              <a:solidFill>
                <a:schemeClr val="bg1"/>
              </a:solidFill>
              <a:effectLst/>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r>
              <a:rPr kumimoji="0" lang="en-US" altLang="en-US" sz="2000" b="0" i="0" strike="noStrike" cap="none" normalizeH="0" baseline="0" dirty="0">
                <a:ln>
                  <a:noFill/>
                </a:ln>
                <a:solidFill>
                  <a:schemeClr val="bg1"/>
                </a:solidFill>
                <a:effectLst/>
                <a:latin typeface="Arial" panose="020B0604020202020204" pitchFamily="34" charset="0"/>
                <a:ea typeface="Times New Roman" panose="02020603050405020304" pitchFamily="18" charset="0"/>
                <a:cs typeface="Calibri" panose="020F0502020204030204" pitchFamily="34" charset="0"/>
              </a:rPr>
              <a:t>Project 10: Creating A VPC Peering Connection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endParaRPr kumimoji="0" lang="en-US" altLang="en-US" sz="2000" b="0" i="0" strike="noStrike" cap="none" normalizeH="0" baseline="0" dirty="0">
              <a:ln>
                <a:noFill/>
              </a:ln>
              <a:solidFill>
                <a:schemeClr val="bg1"/>
              </a:solidFill>
              <a:effectLst/>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r>
              <a:rPr kumimoji="0" lang="en-US" altLang="en-US" sz="2000" b="0" i="0" strike="noStrike" cap="none" normalizeH="0" baseline="0" dirty="0">
                <a:ln>
                  <a:noFill/>
                </a:ln>
                <a:solidFill>
                  <a:schemeClr val="bg1"/>
                </a:solidFill>
                <a:effectLst/>
                <a:latin typeface="Arial" panose="020B0604020202020204" pitchFamily="34" charset="0"/>
                <a:ea typeface="Times New Roman" panose="02020603050405020304" pitchFamily="18" charset="0"/>
                <a:cs typeface="Calibri" panose="020F0502020204030204" pitchFamily="34" charset="0"/>
              </a:rPr>
              <a:t>Project 11: Securing Applications Using Amazon Cognito </a:t>
            </a:r>
          </a:p>
          <a:p>
            <a:pPr marR="0" lvl="0" algn="l" defTabSz="914400" rtl="0" eaLnBrk="0" fontAlgn="base" latinLnBrk="0" hangingPunct="0">
              <a:lnSpc>
                <a:spcPct val="100000"/>
              </a:lnSpc>
              <a:spcBef>
                <a:spcPct val="0"/>
              </a:spcBef>
              <a:spcAft>
                <a:spcPct val="0"/>
              </a:spcAft>
              <a:buClrTx/>
              <a:buSzTx/>
              <a:tabLst>
                <a:tab pos="342900" algn="l"/>
                <a:tab pos="5754688" algn="r"/>
              </a:tabLst>
            </a:pPr>
            <a:endParaRPr kumimoji="0" lang="en-US" altLang="en-US" sz="2000" b="0" i="0" strike="noStrike" cap="none" normalizeH="0" baseline="0" dirty="0">
              <a:ln>
                <a:noFill/>
              </a:ln>
              <a:solidFill>
                <a:schemeClr val="bg1"/>
              </a:solidFill>
              <a:effectLst/>
              <a:latin typeface="Arial" panose="020B0604020202020204" pitchFamily="34" charset="0"/>
              <a:ea typeface="Times New Roman" panose="02020603050405020304" pitchFamily="18"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r>
              <a:rPr lang="en-US" altLang="en-US" sz="2000" dirty="0">
                <a:solidFill>
                  <a:schemeClr val="bg1"/>
                </a:solidFill>
                <a:cs typeface="Calibri" panose="020F0502020204030204" pitchFamily="34" charset="0"/>
              </a:rPr>
              <a:t>Q &amp; A</a:t>
            </a:r>
          </a:p>
          <a:p>
            <a:pPr marR="0" lvl="0" algn="l" defTabSz="914400" rtl="0" eaLnBrk="0" fontAlgn="base" latinLnBrk="0" hangingPunct="0">
              <a:lnSpc>
                <a:spcPct val="100000"/>
              </a:lnSpc>
              <a:spcBef>
                <a:spcPct val="0"/>
              </a:spcBef>
              <a:spcAft>
                <a:spcPct val="0"/>
              </a:spcAft>
              <a:buClrTx/>
              <a:buSzTx/>
              <a:tabLst>
                <a:tab pos="342900" algn="l"/>
                <a:tab pos="5754688" algn="r"/>
              </a:tabLst>
            </a:pPr>
            <a:endParaRPr kumimoji="0" lang="en-US" altLang="en-US" sz="2000" b="0" i="0" strike="noStrike" cap="none" normalizeH="0" baseline="0" dirty="0">
              <a:ln>
                <a:noFill/>
              </a:ln>
              <a:solidFill>
                <a:schemeClr val="bg1"/>
              </a:solidFill>
              <a:effectLst/>
              <a:latin typeface="Arial" panose="020B0604020202020204" pitchFamily="34" charset="0"/>
            </a:endParaRPr>
          </a:p>
        </p:txBody>
      </p:sp>
      <p:sp>
        <p:nvSpPr>
          <p:cNvPr id="9" name="TextBox 8">
            <a:extLst>
              <a:ext uri="{FF2B5EF4-FFF2-40B4-BE49-F238E27FC236}">
                <a16:creationId xmlns:a16="http://schemas.microsoft.com/office/drawing/2014/main" id="{1D3BEEDD-AAA2-C7A2-6513-63A106253D43}"/>
              </a:ext>
            </a:extLst>
          </p:cNvPr>
          <p:cNvSpPr txBox="1"/>
          <p:nvPr/>
        </p:nvSpPr>
        <p:spPr>
          <a:xfrm>
            <a:off x="8771642" y="898733"/>
            <a:ext cx="2201159" cy="707886"/>
          </a:xfrm>
          <a:prstGeom prst="rect">
            <a:avLst/>
          </a:prstGeom>
          <a:noFill/>
        </p:spPr>
        <p:txBody>
          <a:bodyPr wrap="square" rtlCol="0">
            <a:spAutoFit/>
          </a:bodyPr>
          <a:lstStyle/>
          <a:p>
            <a:pPr algn="l"/>
            <a:r>
              <a:rPr lang="en-US" sz="4000" b="1" dirty="0">
                <a:solidFill>
                  <a:schemeClr val="accent2"/>
                </a:solidFill>
              </a:rPr>
              <a:t>Agenda</a:t>
            </a:r>
          </a:p>
        </p:txBody>
      </p:sp>
    </p:spTree>
    <p:extLst>
      <p:ext uri="{BB962C8B-B14F-4D97-AF65-F5344CB8AC3E}">
        <p14:creationId xmlns:p14="http://schemas.microsoft.com/office/powerpoint/2010/main" val="21788691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53493" y="903803"/>
            <a:ext cx="8133848" cy="1543050"/>
          </a:xfrm>
          <a:prstGeom prst="rect">
            <a:avLst/>
          </a:prstGeom>
          <a:noFill/>
          <a:ln/>
        </p:spPr>
        <p:txBody>
          <a:bodyPr wrap="square" lIns="0" tIns="0" rIns="0" bIns="0" rtlCol="0" anchor="t"/>
          <a:lstStyle/>
          <a:p>
            <a:pPr marL="0" indent="0" algn="l">
              <a:lnSpc>
                <a:spcPts val="6050"/>
              </a:lnSpc>
              <a:buNone/>
            </a:pPr>
            <a:r>
              <a:rPr lang="en-US" sz="4850" b="1" dirty="0">
                <a:solidFill>
                  <a:schemeClr val="accent2"/>
                </a:solidFill>
                <a:latin typeface="Saira Medium" pitchFamily="34" charset="0"/>
                <a:ea typeface="Saira Medium" pitchFamily="34" charset="-122"/>
                <a:cs typeface="Saira Medium" pitchFamily="34" charset="-120"/>
              </a:rPr>
              <a:t>Application Security Challenges</a:t>
            </a:r>
            <a:endParaRPr lang="en-US" sz="4850" b="1" dirty="0">
              <a:solidFill>
                <a:schemeClr val="accent2"/>
              </a:solidFill>
            </a:endParaRPr>
          </a:p>
        </p:txBody>
      </p:sp>
      <p:sp>
        <p:nvSpPr>
          <p:cNvPr id="4" name="Shape 1"/>
          <p:cNvSpPr/>
          <p:nvPr/>
        </p:nvSpPr>
        <p:spPr>
          <a:xfrm>
            <a:off x="6246743" y="2712686"/>
            <a:ext cx="555427" cy="555427"/>
          </a:xfrm>
          <a:prstGeom prst="roundRect">
            <a:avLst>
              <a:gd name="adj" fmla="val 40005"/>
            </a:avLst>
          </a:prstGeom>
          <a:solidFill>
            <a:srgbClr val="030303"/>
          </a:solidFill>
          <a:ln w="30480">
            <a:solidFill>
              <a:srgbClr val="FC8337"/>
            </a:solidFill>
            <a:prstDash val="solid"/>
          </a:ln>
        </p:spPr>
        <p:txBody>
          <a:bodyPr/>
          <a:lstStyle/>
          <a:p>
            <a:endParaRPr lang="en-US"/>
          </a:p>
        </p:txBody>
      </p:sp>
      <p:sp>
        <p:nvSpPr>
          <p:cNvPr id="5" name="Text 2"/>
          <p:cNvSpPr/>
          <p:nvPr/>
        </p:nvSpPr>
        <p:spPr>
          <a:xfrm>
            <a:off x="6453435" y="2805198"/>
            <a:ext cx="141923" cy="370284"/>
          </a:xfrm>
          <a:prstGeom prst="rect">
            <a:avLst/>
          </a:prstGeom>
          <a:noFill/>
          <a:ln/>
        </p:spPr>
        <p:txBody>
          <a:bodyPr wrap="none" lIns="0" tIns="0" rIns="0" bIns="0" rtlCol="0" anchor="t"/>
          <a:lstStyle/>
          <a:p>
            <a:pPr marL="0" indent="0" algn="ctr">
              <a:lnSpc>
                <a:spcPts val="2900"/>
              </a:lnSpc>
              <a:buNone/>
            </a:pPr>
            <a:r>
              <a:rPr lang="en-US" sz="2900" dirty="0">
                <a:solidFill>
                  <a:schemeClr val="bg1"/>
                </a:solidFill>
                <a:latin typeface="Saira Medium" pitchFamily="34" charset="0"/>
                <a:ea typeface="Saira Medium" pitchFamily="34" charset="-122"/>
                <a:cs typeface="Saira Medium" pitchFamily="34" charset="-120"/>
              </a:rPr>
              <a:t>1</a:t>
            </a:r>
            <a:endParaRPr lang="en-US" sz="2900" dirty="0">
              <a:solidFill>
                <a:schemeClr val="bg1"/>
              </a:solidFill>
            </a:endParaRPr>
          </a:p>
        </p:txBody>
      </p:sp>
      <p:sp>
        <p:nvSpPr>
          <p:cNvPr id="6" name="Text 3"/>
          <p:cNvSpPr/>
          <p:nvPr/>
        </p:nvSpPr>
        <p:spPr>
          <a:xfrm>
            <a:off x="7048986" y="2712686"/>
            <a:ext cx="3086100" cy="385763"/>
          </a:xfrm>
          <a:prstGeom prst="rect">
            <a:avLst/>
          </a:prstGeom>
          <a:noFill/>
          <a:ln/>
        </p:spPr>
        <p:txBody>
          <a:bodyPr wrap="none" lIns="0" tIns="0" rIns="0" bIns="0" rtlCol="0" anchor="t"/>
          <a:lstStyle/>
          <a:p>
            <a:pPr marL="0" indent="0" algn="l">
              <a:lnSpc>
                <a:spcPts val="3000"/>
              </a:lnSpc>
              <a:buNone/>
            </a:pPr>
            <a:r>
              <a:rPr lang="en-US" sz="2400" b="1" u="sng" dirty="0">
                <a:latin typeface="Saira Medium" pitchFamily="34" charset="0"/>
                <a:ea typeface="Saira Medium" pitchFamily="34" charset="-122"/>
                <a:cs typeface="Saira Medium" pitchFamily="34" charset="-120"/>
              </a:rPr>
              <a:t>User Authentication</a:t>
            </a:r>
            <a:endParaRPr lang="en-US" sz="2400" b="1" u="sng" dirty="0"/>
          </a:p>
        </p:txBody>
      </p:sp>
      <p:sp>
        <p:nvSpPr>
          <p:cNvPr id="7" name="Text 4"/>
          <p:cNvSpPr/>
          <p:nvPr/>
        </p:nvSpPr>
        <p:spPr>
          <a:xfrm>
            <a:off x="7048986" y="3246563"/>
            <a:ext cx="6613684" cy="395049"/>
          </a:xfrm>
          <a:prstGeom prst="rect">
            <a:avLst/>
          </a:prstGeom>
          <a:noFill/>
          <a:ln/>
        </p:spPr>
        <p:txBody>
          <a:bodyPr wrap="non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Verify user identities securely and efficiently.</a:t>
            </a:r>
            <a:endParaRPr lang="en-US" sz="1900" dirty="0"/>
          </a:p>
        </p:txBody>
      </p:sp>
      <p:sp>
        <p:nvSpPr>
          <p:cNvPr id="8" name="Shape 5"/>
          <p:cNvSpPr/>
          <p:nvPr/>
        </p:nvSpPr>
        <p:spPr>
          <a:xfrm>
            <a:off x="6246743" y="4166082"/>
            <a:ext cx="555427" cy="555427"/>
          </a:xfrm>
          <a:prstGeom prst="roundRect">
            <a:avLst>
              <a:gd name="adj" fmla="val 40005"/>
            </a:avLst>
          </a:prstGeom>
          <a:solidFill>
            <a:srgbClr val="030303"/>
          </a:solidFill>
          <a:ln w="30480">
            <a:solidFill>
              <a:srgbClr val="FC8337"/>
            </a:solidFill>
            <a:prstDash val="solid"/>
          </a:ln>
        </p:spPr>
        <p:txBody>
          <a:bodyPr/>
          <a:lstStyle/>
          <a:p>
            <a:endParaRPr lang="en-US"/>
          </a:p>
        </p:txBody>
      </p:sp>
      <p:sp>
        <p:nvSpPr>
          <p:cNvPr id="9" name="Text 6"/>
          <p:cNvSpPr/>
          <p:nvPr/>
        </p:nvSpPr>
        <p:spPr>
          <a:xfrm>
            <a:off x="6411287" y="4258594"/>
            <a:ext cx="226338" cy="370284"/>
          </a:xfrm>
          <a:prstGeom prst="rect">
            <a:avLst/>
          </a:prstGeom>
          <a:noFill/>
          <a:ln/>
        </p:spPr>
        <p:txBody>
          <a:bodyPr wrap="none" lIns="0" tIns="0" rIns="0" bIns="0" rtlCol="0" anchor="t"/>
          <a:lstStyle/>
          <a:p>
            <a:pPr marL="0" indent="0" algn="ctr">
              <a:lnSpc>
                <a:spcPts val="2900"/>
              </a:lnSpc>
              <a:buNone/>
            </a:pPr>
            <a:r>
              <a:rPr lang="en-US" sz="2900" dirty="0">
                <a:solidFill>
                  <a:schemeClr val="bg1"/>
                </a:solidFill>
                <a:latin typeface="Saira Medium" pitchFamily="34" charset="0"/>
                <a:ea typeface="Saira Medium" pitchFamily="34" charset="-122"/>
                <a:cs typeface="Saira Medium" pitchFamily="34" charset="-120"/>
              </a:rPr>
              <a:t>2</a:t>
            </a:r>
            <a:endParaRPr lang="en-US" sz="2900" dirty="0">
              <a:solidFill>
                <a:schemeClr val="bg1"/>
              </a:solidFill>
            </a:endParaRPr>
          </a:p>
        </p:txBody>
      </p:sp>
      <p:sp>
        <p:nvSpPr>
          <p:cNvPr id="10" name="Text 7"/>
          <p:cNvSpPr/>
          <p:nvPr/>
        </p:nvSpPr>
        <p:spPr>
          <a:xfrm>
            <a:off x="7048986" y="4166082"/>
            <a:ext cx="3086100" cy="385763"/>
          </a:xfrm>
          <a:prstGeom prst="rect">
            <a:avLst/>
          </a:prstGeom>
          <a:noFill/>
          <a:ln/>
        </p:spPr>
        <p:txBody>
          <a:bodyPr wrap="none" lIns="0" tIns="0" rIns="0" bIns="0" rtlCol="0" anchor="t"/>
          <a:lstStyle/>
          <a:p>
            <a:pPr marL="0" indent="0" algn="l">
              <a:lnSpc>
                <a:spcPts val="3000"/>
              </a:lnSpc>
              <a:buNone/>
            </a:pPr>
            <a:r>
              <a:rPr lang="en-US" sz="2400" b="1" u="sng" dirty="0">
                <a:latin typeface="Saira Medium" pitchFamily="34" charset="0"/>
                <a:ea typeface="Saira Medium" pitchFamily="34" charset="-122"/>
                <a:cs typeface="Saira Medium" pitchFamily="34" charset="-120"/>
              </a:rPr>
              <a:t>Access Management</a:t>
            </a:r>
            <a:endParaRPr lang="en-US" sz="2400" b="1" u="sng" dirty="0"/>
          </a:p>
        </p:txBody>
      </p:sp>
      <p:sp>
        <p:nvSpPr>
          <p:cNvPr id="11" name="Text 8"/>
          <p:cNvSpPr/>
          <p:nvPr/>
        </p:nvSpPr>
        <p:spPr>
          <a:xfrm>
            <a:off x="7048986" y="4699959"/>
            <a:ext cx="6613684" cy="395049"/>
          </a:xfrm>
          <a:prstGeom prst="rect">
            <a:avLst/>
          </a:prstGeom>
          <a:noFill/>
          <a:ln/>
        </p:spPr>
        <p:txBody>
          <a:bodyPr wrap="non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Control and monitor resource access effectively.</a:t>
            </a:r>
            <a:endParaRPr lang="en-US" sz="1900" dirty="0"/>
          </a:p>
        </p:txBody>
      </p:sp>
      <p:sp>
        <p:nvSpPr>
          <p:cNvPr id="12" name="Shape 9"/>
          <p:cNvSpPr/>
          <p:nvPr/>
        </p:nvSpPr>
        <p:spPr>
          <a:xfrm>
            <a:off x="6246743" y="5619478"/>
            <a:ext cx="555427" cy="555427"/>
          </a:xfrm>
          <a:prstGeom prst="roundRect">
            <a:avLst>
              <a:gd name="adj" fmla="val 40005"/>
            </a:avLst>
          </a:prstGeom>
          <a:solidFill>
            <a:srgbClr val="030303"/>
          </a:solidFill>
          <a:ln w="30480">
            <a:solidFill>
              <a:srgbClr val="FC8337"/>
            </a:solidFill>
            <a:prstDash val="solid"/>
          </a:ln>
        </p:spPr>
        <p:txBody>
          <a:bodyPr/>
          <a:lstStyle/>
          <a:p>
            <a:endParaRPr lang="en-US"/>
          </a:p>
        </p:txBody>
      </p:sp>
      <p:sp>
        <p:nvSpPr>
          <p:cNvPr id="13" name="Text 10"/>
          <p:cNvSpPr/>
          <p:nvPr/>
        </p:nvSpPr>
        <p:spPr>
          <a:xfrm>
            <a:off x="6412597" y="5711990"/>
            <a:ext cx="223718" cy="370284"/>
          </a:xfrm>
          <a:prstGeom prst="rect">
            <a:avLst/>
          </a:prstGeom>
          <a:noFill/>
          <a:ln/>
        </p:spPr>
        <p:txBody>
          <a:bodyPr wrap="none" lIns="0" tIns="0" rIns="0" bIns="0" rtlCol="0" anchor="t"/>
          <a:lstStyle/>
          <a:p>
            <a:pPr marL="0" indent="0" algn="ctr">
              <a:lnSpc>
                <a:spcPts val="2900"/>
              </a:lnSpc>
              <a:buNone/>
            </a:pPr>
            <a:r>
              <a:rPr lang="en-US" sz="2900" dirty="0">
                <a:solidFill>
                  <a:schemeClr val="bg1"/>
                </a:solidFill>
                <a:latin typeface="Saira Medium" pitchFamily="34" charset="0"/>
                <a:ea typeface="Saira Medium" pitchFamily="34" charset="-122"/>
                <a:cs typeface="Saira Medium" pitchFamily="34" charset="-120"/>
              </a:rPr>
              <a:t>3</a:t>
            </a:r>
            <a:endParaRPr lang="en-US" sz="2900" dirty="0">
              <a:solidFill>
                <a:schemeClr val="bg1"/>
              </a:solidFill>
            </a:endParaRPr>
          </a:p>
        </p:txBody>
      </p:sp>
      <p:sp>
        <p:nvSpPr>
          <p:cNvPr id="14" name="Text 11"/>
          <p:cNvSpPr/>
          <p:nvPr/>
        </p:nvSpPr>
        <p:spPr>
          <a:xfrm>
            <a:off x="7048986" y="5619478"/>
            <a:ext cx="3810119" cy="385763"/>
          </a:xfrm>
          <a:prstGeom prst="rect">
            <a:avLst/>
          </a:prstGeom>
          <a:noFill/>
          <a:ln/>
        </p:spPr>
        <p:txBody>
          <a:bodyPr wrap="none" lIns="0" tIns="0" rIns="0" bIns="0" rtlCol="0" anchor="t"/>
          <a:lstStyle/>
          <a:p>
            <a:pPr marL="0" indent="0" algn="l">
              <a:lnSpc>
                <a:spcPts val="3000"/>
              </a:lnSpc>
              <a:buNone/>
            </a:pPr>
            <a:r>
              <a:rPr lang="en-US" sz="2400" b="1" u="sng" dirty="0">
                <a:latin typeface="Saira Medium" pitchFamily="34" charset="0"/>
                <a:ea typeface="Saira Medium" pitchFamily="34" charset="-122"/>
                <a:cs typeface="Saira Medium" pitchFamily="34" charset="-120"/>
              </a:rPr>
              <a:t>Multiple Identity Providers</a:t>
            </a:r>
            <a:endParaRPr lang="en-US" sz="2400" b="1" u="sng" dirty="0"/>
          </a:p>
        </p:txBody>
      </p:sp>
      <p:sp>
        <p:nvSpPr>
          <p:cNvPr id="15" name="Text 12"/>
          <p:cNvSpPr/>
          <p:nvPr/>
        </p:nvSpPr>
        <p:spPr>
          <a:xfrm>
            <a:off x="7048986" y="6153354"/>
            <a:ext cx="6613684" cy="395049"/>
          </a:xfrm>
          <a:prstGeom prst="rect">
            <a:avLst/>
          </a:prstGeom>
          <a:noFill/>
          <a:ln/>
        </p:spPr>
        <p:txBody>
          <a:bodyPr wrap="non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Integrate various authentication sources seamlessly.</a:t>
            </a:r>
            <a:endParaRPr lang="en-US" sz="19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821110"/>
            <a:ext cx="7521535" cy="771525"/>
          </a:xfrm>
          <a:prstGeom prst="rect">
            <a:avLst/>
          </a:prstGeom>
          <a:noFill/>
          <a:ln/>
        </p:spPr>
        <p:txBody>
          <a:bodyPr wrap="none" lIns="0" tIns="0" rIns="0" bIns="0" rtlCol="0" anchor="t"/>
          <a:lstStyle/>
          <a:p>
            <a:pPr marL="0" indent="0" algn="l">
              <a:lnSpc>
                <a:spcPts val="6050"/>
              </a:lnSpc>
              <a:buNone/>
            </a:pPr>
            <a:r>
              <a:rPr lang="en-US" sz="4850" b="1" dirty="0">
                <a:solidFill>
                  <a:schemeClr val="accent2"/>
                </a:solidFill>
                <a:latin typeface="Saira Medium" pitchFamily="34" charset="0"/>
                <a:ea typeface="Saira Medium" pitchFamily="34" charset="-122"/>
                <a:cs typeface="Saira Medium" pitchFamily="34" charset="-120"/>
              </a:rPr>
              <a:t>Amazon Cognito Overview</a:t>
            </a:r>
            <a:endParaRPr lang="en-US" sz="4850" b="1" dirty="0">
              <a:solidFill>
                <a:schemeClr val="accent2"/>
              </a:solidFill>
            </a:endParaRPr>
          </a:p>
        </p:txBody>
      </p:sp>
      <p:sp>
        <p:nvSpPr>
          <p:cNvPr id="3" name="Text 1"/>
          <p:cNvSpPr/>
          <p:nvPr/>
        </p:nvSpPr>
        <p:spPr>
          <a:xfrm>
            <a:off x="1373084" y="3196590"/>
            <a:ext cx="3086100" cy="385763"/>
          </a:xfrm>
          <a:prstGeom prst="rect">
            <a:avLst/>
          </a:prstGeom>
          <a:noFill/>
          <a:ln/>
        </p:spPr>
        <p:txBody>
          <a:bodyPr wrap="none" lIns="0" tIns="0" rIns="0" bIns="0" rtlCol="0" anchor="t"/>
          <a:lstStyle/>
          <a:p>
            <a:pPr marL="0" indent="0" algn="l">
              <a:lnSpc>
                <a:spcPts val="3000"/>
              </a:lnSpc>
              <a:buNone/>
            </a:pPr>
            <a:r>
              <a:rPr lang="en-US" sz="2400" b="1" u="sng" dirty="0">
                <a:solidFill>
                  <a:schemeClr val="accent2"/>
                </a:solidFill>
                <a:latin typeface="Saira Medium" pitchFamily="34" charset="0"/>
                <a:ea typeface="Saira Medium" pitchFamily="34" charset="-122"/>
                <a:cs typeface="Saira Medium" pitchFamily="34" charset="-120"/>
              </a:rPr>
              <a:t>User Pools</a:t>
            </a:r>
            <a:endParaRPr lang="en-US" sz="2400" b="1" u="sng" dirty="0">
              <a:solidFill>
                <a:schemeClr val="accent2"/>
              </a:solidFill>
            </a:endParaRPr>
          </a:p>
        </p:txBody>
      </p:sp>
      <p:sp>
        <p:nvSpPr>
          <p:cNvPr id="4" name="Text 2"/>
          <p:cNvSpPr/>
          <p:nvPr/>
        </p:nvSpPr>
        <p:spPr>
          <a:xfrm>
            <a:off x="1373084" y="3829169"/>
            <a:ext cx="3898821" cy="790099"/>
          </a:xfrm>
          <a:prstGeom prst="rect">
            <a:avLst/>
          </a:prstGeom>
          <a:noFill/>
          <a:ln/>
        </p:spPr>
        <p:txBody>
          <a:bodyPr wrap="squar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Manage user directories and authentication.</a:t>
            </a:r>
            <a:endParaRPr lang="en-US" sz="1900" dirty="0"/>
          </a:p>
        </p:txBody>
      </p:sp>
      <p:sp>
        <p:nvSpPr>
          <p:cNvPr id="5" name="Text 3"/>
          <p:cNvSpPr/>
          <p:nvPr/>
        </p:nvSpPr>
        <p:spPr>
          <a:xfrm>
            <a:off x="5881742" y="3196590"/>
            <a:ext cx="3086100" cy="385763"/>
          </a:xfrm>
          <a:prstGeom prst="rect">
            <a:avLst/>
          </a:prstGeom>
          <a:noFill/>
          <a:ln/>
        </p:spPr>
        <p:txBody>
          <a:bodyPr wrap="none" lIns="0" tIns="0" rIns="0" bIns="0" rtlCol="0" anchor="t"/>
          <a:lstStyle/>
          <a:p>
            <a:pPr marL="0" indent="0" algn="l">
              <a:lnSpc>
                <a:spcPts val="3000"/>
              </a:lnSpc>
              <a:buNone/>
            </a:pPr>
            <a:r>
              <a:rPr lang="en-US" sz="2400" b="1" u="sng" dirty="0">
                <a:solidFill>
                  <a:schemeClr val="accent2"/>
                </a:solidFill>
                <a:latin typeface="Saira Medium" pitchFamily="34" charset="0"/>
                <a:ea typeface="Saira Medium" pitchFamily="34" charset="-122"/>
                <a:cs typeface="Saira Medium" pitchFamily="34" charset="-120"/>
              </a:rPr>
              <a:t>Identity Pools</a:t>
            </a:r>
            <a:endParaRPr lang="en-US" sz="2400" b="1" u="sng" dirty="0">
              <a:solidFill>
                <a:schemeClr val="accent2"/>
              </a:solidFill>
            </a:endParaRPr>
          </a:p>
        </p:txBody>
      </p:sp>
      <p:sp>
        <p:nvSpPr>
          <p:cNvPr id="6" name="Text 4"/>
          <p:cNvSpPr/>
          <p:nvPr/>
        </p:nvSpPr>
        <p:spPr>
          <a:xfrm>
            <a:off x="5881742" y="3829169"/>
            <a:ext cx="3898821" cy="790099"/>
          </a:xfrm>
          <a:prstGeom prst="rect">
            <a:avLst/>
          </a:prstGeom>
          <a:noFill/>
          <a:ln/>
        </p:spPr>
        <p:txBody>
          <a:bodyPr wrap="squar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Grant temporary AWS service access.</a:t>
            </a:r>
            <a:endParaRPr lang="en-US" sz="1900" dirty="0"/>
          </a:p>
        </p:txBody>
      </p:sp>
      <p:sp>
        <p:nvSpPr>
          <p:cNvPr id="7" name="Text 5"/>
          <p:cNvSpPr/>
          <p:nvPr/>
        </p:nvSpPr>
        <p:spPr>
          <a:xfrm>
            <a:off x="10390401" y="3196590"/>
            <a:ext cx="3308390" cy="385763"/>
          </a:xfrm>
          <a:prstGeom prst="rect">
            <a:avLst/>
          </a:prstGeom>
          <a:noFill/>
          <a:ln/>
        </p:spPr>
        <p:txBody>
          <a:bodyPr wrap="none" lIns="0" tIns="0" rIns="0" bIns="0" rtlCol="0" anchor="t"/>
          <a:lstStyle/>
          <a:p>
            <a:pPr marL="0" indent="0" algn="l">
              <a:lnSpc>
                <a:spcPts val="3000"/>
              </a:lnSpc>
              <a:buNone/>
            </a:pPr>
            <a:r>
              <a:rPr lang="en-US" sz="2400" b="1" u="sng" dirty="0">
                <a:solidFill>
                  <a:schemeClr val="accent2"/>
                </a:solidFill>
                <a:latin typeface="Saira Medium" pitchFamily="34" charset="0"/>
                <a:ea typeface="Saira Medium" pitchFamily="34" charset="-122"/>
                <a:cs typeface="Saira Medium" pitchFamily="34" charset="-120"/>
              </a:rPr>
              <a:t>Third-Party Integration</a:t>
            </a:r>
            <a:endParaRPr lang="en-US" sz="2400" b="1" u="sng" dirty="0">
              <a:solidFill>
                <a:schemeClr val="accent2"/>
              </a:solidFill>
            </a:endParaRPr>
          </a:p>
        </p:txBody>
      </p:sp>
      <p:sp>
        <p:nvSpPr>
          <p:cNvPr id="8" name="Text 6"/>
          <p:cNvSpPr/>
          <p:nvPr/>
        </p:nvSpPr>
        <p:spPr>
          <a:xfrm>
            <a:off x="10390401" y="3829169"/>
            <a:ext cx="3898821" cy="790099"/>
          </a:xfrm>
          <a:prstGeom prst="rect">
            <a:avLst/>
          </a:prstGeom>
          <a:noFill/>
          <a:ln/>
        </p:spPr>
        <p:txBody>
          <a:bodyPr wrap="squar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Support for Google, Facebook, and more.</a:t>
            </a:r>
            <a:endParaRPr lang="en-US" sz="19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8623" y="519187"/>
            <a:ext cx="6172200" cy="771525"/>
          </a:xfrm>
          <a:prstGeom prst="rect">
            <a:avLst/>
          </a:prstGeom>
          <a:noFill/>
          <a:ln/>
        </p:spPr>
        <p:txBody>
          <a:bodyPr wrap="none" lIns="0" tIns="0" rIns="0" bIns="0" rtlCol="0" anchor="t"/>
          <a:lstStyle/>
          <a:p>
            <a:pPr marL="0" indent="0" algn="l">
              <a:lnSpc>
                <a:spcPts val="6050"/>
              </a:lnSpc>
              <a:buNone/>
            </a:pPr>
            <a:r>
              <a:rPr lang="en-US" sz="4850" b="1" dirty="0">
                <a:solidFill>
                  <a:schemeClr val="accent2"/>
                </a:solidFill>
                <a:latin typeface="Saira Medium" pitchFamily="34" charset="0"/>
                <a:ea typeface="Saira Medium" pitchFamily="34" charset="-122"/>
                <a:cs typeface="Saira Medium" pitchFamily="34" charset="-120"/>
              </a:rPr>
              <a:t>Project Goals</a:t>
            </a:r>
            <a:endParaRPr lang="en-US" sz="4850" b="1" dirty="0">
              <a:solidFill>
                <a:schemeClr val="accent2"/>
              </a:solidFill>
            </a:endParaRPr>
          </a:p>
        </p:txBody>
      </p:sp>
      <p:sp>
        <p:nvSpPr>
          <p:cNvPr id="4" name="Shape 1"/>
          <p:cNvSpPr/>
          <p:nvPr/>
        </p:nvSpPr>
        <p:spPr>
          <a:xfrm>
            <a:off x="1219081" y="2305050"/>
            <a:ext cx="30480" cy="4761309"/>
          </a:xfrm>
          <a:prstGeom prst="roundRect">
            <a:avLst>
              <a:gd name="adj" fmla="val 729000"/>
            </a:avLst>
          </a:prstGeom>
          <a:solidFill>
            <a:srgbClr val="FFFFFF">
              <a:alpha val="24000"/>
            </a:srgbClr>
          </a:solidFill>
          <a:ln/>
        </p:spPr>
        <p:txBody>
          <a:bodyPr/>
          <a:lstStyle/>
          <a:p>
            <a:endParaRPr lang="en-US"/>
          </a:p>
        </p:txBody>
      </p:sp>
      <p:sp>
        <p:nvSpPr>
          <p:cNvPr id="5" name="Shape 2"/>
          <p:cNvSpPr/>
          <p:nvPr/>
        </p:nvSpPr>
        <p:spPr>
          <a:xfrm>
            <a:off x="1481554" y="2845118"/>
            <a:ext cx="864037" cy="30480"/>
          </a:xfrm>
          <a:prstGeom prst="roundRect">
            <a:avLst>
              <a:gd name="adj" fmla="val 729000"/>
            </a:avLst>
          </a:prstGeom>
          <a:solidFill>
            <a:srgbClr val="FC8337"/>
          </a:solidFill>
          <a:ln/>
        </p:spPr>
        <p:txBody>
          <a:bodyPr/>
          <a:lstStyle/>
          <a:p>
            <a:endParaRPr lang="en-US"/>
          </a:p>
        </p:txBody>
      </p:sp>
      <p:sp>
        <p:nvSpPr>
          <p:cNvPr id="6" name="Shape 3"/>
          <p:cNvSpPr/>
          <p:nvPr/>
        </p:nvSpPr>
        <p:spPr>
          <a:xfrm>
            <a:off x="956608" y="2582704"/>
            <a:ext cx="555427" cy="555427"/>
          </a:xfrm>
          <a:prstGeom prst="roundRect">
            <a:avLst>
              <a:gd name="adj" fmla="val 40005"/>
            </a:avLst>
          </a:prstGeom>
          <a:solidFill>
            <a:srgbClr val="030303"/>
          </a:solidFill>
          <a:ln w="30480">
            <a:solidFill>
              <a:srgbClr val="FC8337"/>
            </a:solidFill>
            <a:prstDash val="solid"/>
          </a:ln>
        </p:spPr>
        <p:txBody>
          <a:bodyPr/>
          <a:lstStyle/>
          <a:p>
            <a:endParaRPr lang="en-US"/>
          </a:p>
        </p:txBody>
      </p:sp>
      <p:sp>
        <p:nvSpPr>
          <p:cNvPr id="7" name="Text 4"/>
          <p:cNvSpPr/>
          <p:nvPr/>
        </p:nvSpPr>
        <p:spPr>
          <a:xfrm>
            <a:off x="1163300" y="2675215"/>
            <a:ext cx="141923" cy="370284"/>
          </a:xfrm>
          <a:prstGeom prst="rect">
            <a:avLst/>
          </a:prstGeom>
          <a:noFill/>
          <a:ln/>
        </p:spPr>
        <p:txBody>
          <a:bodyPr wrap="none" lIns="0" tIns="0" rIns="0" bIns="0" rtlCol="0" anchor="t"/>
          <a:lstStyle/>
          <a:p>
            <a:pPr marL="0" indent="0" algn="ctr">
              <a:lnSpc>
                <a:spcPts val="2900"/>
              </a:lnSpc>
              <a:buNone/>
            </a:pPr>
            <a:r>
              <a:rPr lang="en-US" sz="2900" dirty="0">
                <a:solidFill>
                  <a:schemeClr val="bg1"/>
                </a:solidFill>
                <a:latin typeface="Saira Medium" pitchFamily="34" charset="0"/>
                <a:ea typeface="Saira Medium" pitchFamily="34" charset="-122"/>
                <a:cs typeface="Saira Medium" pitchFamily="34" charset="-120"/>
              </a:rPr>
              <a:t>1</a:t>
            </a:r>
            <a:endParaRPr lang="en-US" sz="2900" dirty="0">
              <a:solidFill>
                <a:schemeClr val="bg1"/>
              </a:solidFill>
            </a:endParaRPr>
          </a:p>
        </p:txBody>
      </p:sp>
      <p:sp>
        <p:nvSpPr>
          <p:cNvPr id="8" name="Text 5"/>
          <p:cNvSpPr/>
          <p:nvPr/>
        </p:nvSpPr>
        <p:spPr>
          <a:xfrm>
            <a:off x="2592110" y="2551867"/>
            <a:ext cx="3712964" cy="385763"/>
          </a:xfrm>
          <a:prstGeom prst="rect">
            <a:avLst/>
          </a:prstGeom>
          <a:noFill/>
          <a:ln/>
        </p:spPr>
        <p:txBody>
          <a:bodyPr wrap="none" lIns="0" tIns="0" rIns="0" bIns="0" rtlCol="0" anchor="t"/>
          <a:lstStyle/>
          <a:p>
            <a:pPr marL="0" indent="0" algn="l">
              <a:lnSpc>
                <a:spcPts val="3000"/>
              </a:lnSpc>
              <a:buNone/>
            </a:pPr>
            <a:r>
              <a:rPr lang="en-US" sz="2400" b="1" u="sng" dirty="0">
                <a:latin typeface="Saira Medium" pitchFamily="34" charset="0"/>
                <a:ea typeface="Saira Medium" pitchFamily="34" charset="-122"/>
                <a:cs typeface="Saira Medium" pitchFamily="34" charset="-120"/>
              </a:rPr>
              <a:t>User Pool Implementation</a:t>
            </a:r>
            <a:endParaRPr lang="en-US" sz="2400" b="1" u="sng" dirty="0"/>
          </a:p>
        </p:txBody>
      </p:sp>
      <p:sp>
        <p:nvSpPr>
          <p:cNvPr id="9" name="Text 6"/>
          <p:cNvSpPr/>
          <p:nvPr/>
        </p:nvSpPr>
        <p:spPr>
          <a:xfrm>
            <a:off x="2592110" y="3085743"/>
            <a:ext cx="5687854" cy="395049"/>
          </a:xfrm>
          <a:prstGeom prst="rect">
            <a:avLst/>
          </a:prstGeom>
          <a:noFill/>
          <a:ln/>
        </p:spPr>
        <p:txBody>
          <a:bodyPr wrap="non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Set up secure user authentication system.</a:t>
            </a:r>
            <a:endParaRPr lang="en-US" sz="1900" dirty="0"/>
          </a:p>
        </p:txBody>
      </p:sp>
      <p:sp>
        <p:nvSpPr>
          <p:cNvPr id="10" name="Shape 7"/>
          <p:cNvSpPr/>
          <p:nvPr/>
        </p:nvSpPr>
        <p:spPr>
          <a:xfrm>
            <a:off x="1481554" y="4514493"/>
            <a:ext cx="864037" cy="30480"/>
          </a:xfrm>
          <a:prstGeom prst="roundRect">
            <a:avLst>
              <a:gd name="adj" fmla="val 729000"/>
            </a:avLst>
          </a:prstGeom>
          <a:solidFill>
            <a:srgbClr val="FC8337"/>
          </a:solidFill>
          <a:ln/>
        </p:spPr>
        <p:txBody>
          <a:bodyPr/>
          <a:lstStyle/>
          <a:p>
            <a:endParaRPr lang="en-US"/>
          </a:p>
        </p:txBody>
      </p:sp>
      <p:sp>
        <p:nvSpPr>
          <p:cNvPr id="11" name="Shape 8"/>
          <p:cNvSpPr/>
          <p:nvPr/>
        </p:nvSpPr>
        <p:spPr>
          <a:xfrm>
            <a:off x="956608" y="4252079"/>
            <a:ext cx="555427" cy="555427"/>
          </a:xfrm>
          <a:prstGeom prst="roundRect">
            <a:avLst>
              <a:gd name="adj" fmla="val 40005"/>
            </a:avLst>
          </a:prstGeom>
          <a:solidFill>
            <a:srgbClr val="030303"/>
          </a:solidFill>
          <a:ln w="30480">
            <a:solidFill>
              <a:srgbClr val="FC8337"/>
            </a:solidFill>
            <a:prstDash val="solid"/>
          </a:ln>
        </p:spPr>
        <p:txBody>
          <a:bodyPr/>
          <a:lstStyle/>
          <a:p>
            <a:endParaRPr lang="en-US"/>
          </a:p>
        </p:txBody>
      </p:sp>
      <p:sp>
        <p:nvSpPr>
          <p:cNvPr id="12" name="Text 9"/>
          <p:cNvSpPr/>
          <p:nvPr/>
        </p:nvSpPr>
        <p:spPr>
          <a:xfrm>
            <a:off x="1121152" y="4344591"/>
            <a:ext cx="226338" cy="370284"/>
          </a:xfrm>
          <a:prstGeom prst="rect">
            <a:avLst/>
          </a:prstGeom>
          <a:noFill/>
          <a:ln/>
        </p:spPr>
        <p:txBody>
          <a:bodyPr wrap="none" lIns="0" tIns="0" rIns="0" bIns="0" rtlCol="0" anchor="t"/>
          <a:lstStyle/>
          <a:p>
            <a:pPr marL="0" indent="0" algn="ctr">
              <a:lnSpc>
                <a:spcPts val="2900"/>
              </a:lnSpc>
              <a:buNone/>
            </a:pPr>
            <a:r>
              <a:rPr lang="en-US" sz="2900" dirty="0">
                <a:solidFill>
                  <a:schemeClr val="bg1"/>
                </a:solidFill>
                <a:latin typeface="Saira Medium" pitchFamily="34" charset="0"/>
                <a:ea typeface="Saira Medium" pitchFamily="34" charset="-122"/>
                <a:cs typeface="Saira Medium" pitchFamily="34" charset="-120"/>
              </a:rPr>
              <a:t>2</a:t>
            </a:r>
            <a:endParaRPr lang="en-US" sz="2900" dirty="0">
              <a:solidFill>
                <a:schemeClr val="bg1"/>
              </a:solidFill>
            </a:endParaRPr>
          </a:p>
        </p:txBody>
      </p:sp>
      <p:sp>
        <p:nvSpPr>
          <p:cNvPr id="13" name="Text 10"/>
          <p:cNvSpPr/>
          <p:nvPr/>
        </p:nvSpPr>
        <p:spPr>
          <a:xfrm>
            <a:off x="2592110" y="4221242"/>
            <a:ext cx="3860721" cy="385763"/>
          </a:xfrm>
          <a:prstGeom prst="rect">
            <a:avLst/>
          </a:prstGeom>
          <a:noFill/>
          <a:ln/>
        </p:spPr>
        <p:txBody>
          <a:bodyPr wrap="none" lIns="0" tIns="0" rIns="0" bIns="0" rtlCol="0" anchor="t"/>
          <a:lstStyle/>
          <a:p>
            <a:pPr marL="0" indent="0" algn="l">
              <a:lnSpc>
                <a:spcPts val="3000"/>
              </a:lnSpc>
              <a:buNone/>
            </a:pPr>
            <a:r>
              <a:rPr lang="en-US" sz="2400" b="1" u="sng" dirty="0">
                <a:latin typeface="Saira Medium" pitchFamily="34" charset="0"/>
                <a:ea typeface="Saira Medium" pitchFamily="34" charset="-122"/>
                <a:cs typeface="Saira Medium" pitchFamily="34" charset="-120"/>
              </a:rPr>
              <a:t>Identity Pool Configuration</a:t>
            </a:r>
            <a:endParaRPr lang="en-US" sz="2400" b="1" u="sng" dirty="0"/>
          </a:p>
        </p:txBody>
      </p:sp>
      <p:sp>
        <p:nvSpPr>
          <p:cNvPr id="14" name="Text 11"/>
          <p:cNvSpPr/>
          <p:nvPr/>
        </p:nvSpPr>
        <p:spPr>
          <a:xfrm>
            <a:off x="2592110" y="4755118"/>
            <a:ext cx="5687854" cy="395049"/>
          </a:xfrm>
          <a:prstGeom prst="rect">
            <a:avLst/>
          </a:prstGeom>
          <a:noFill/>
          <a:ln/>
        </p:spPr>
        <p:txBody>
          <a:bodyPr wrap="non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Enable temporary AWS service access.</a:t>
            </a:r>
            <a:endParaRPr lang="en-US" sz="1900" dirty="0"/>
          </a:p>
        </p:txBody>
      </p:sp>
      <p:sp>
        <p:nvSpPr>
          <p:cNvPr id="15" name="Shape 12"/>
          <p:cNvSpPr/>
          <p:nvPr/>
        </p:nvSpPr>
        <p:spPr>
          <a:xfrm>
            <a:off x="1481554" y="6183868"/>
            <a:ext cx="864037" cy="30480"/>
          </a:xfrm>
          <a:prstGeom prst="roundRect">
            <a:avLst>
              <a:gd name="adj" fmla="val 729000"/>
            </a:avLst>
          </a:prstGeom>
          <a:solidFill>
            <a:srgbClr val="FC8337"/>
          </a:solidFill>
          <a:ln/>
        </p:spPr>
        <p:txBody>
          <a:bodyPr/>
          <a:lstStyle/>
          <a:p>
            <a:endParaRPr lang="en-US"/>
          </a:p>
        </p:txBody>
      </p:sp>
      <p:sp>
        <p:nvSpPr>
          <p:cNvPr id="16" name="Shape 13"/>
          <p:cNvSpPr/>
          <p:nvPr/>
        </p:nvSpPr>
        <p:spPr>
          <a:xfrm>
            <a:off x="956608" y="5921454"/>
            <a:ext cx="555427" cy="555427"/>
          </a:xfrm>
          <a:prstGeom prst="roundRect">
            <a:avLst>
              <a:gd name="adj" fmla="val 40005"/>
            </a:avLst>
          </a:prstGeom>
          <a:solidFill>
            <a:srgbClr val="030303"/>
          </a:solidFill>
          <a:ln w="30480">
            <a:solidFill>
              <a:srgbClr val="FC8337"/>
            </a:solidFill>
            <a:prstDash val="solid"/>
          </a:ln>
        </p:spPr>
        <p:txBody>
          <a:bodyPr/>
          <a:lstStyle/>
          <a:p>
            <a:endParaRPr lang="en-US"/>
          </a:p>
        </p:txBody>
      </p:sp>
      <p:sp>
        <p:nvSpPr>
          <p:cNvPr id="17" name="Text 14"/>
          <p:cNvSpPr/>
          <p:nvPr/>
        </p:nvSpPr>
        <p:spPr>
          <a:xfrm>
            <a:off x="1122462" y="6013966"/>
            <a:ext cx="223718" cy="370284"/>
          </a:xfrm>
          <a:prstGeom prst="rect">
            <a:avLst/>
          </a:prstGeom>
          <a:noFill/>
          <a:ln/>
        </p:spPr>
        <p:txBody>
          <a:bodyPr wrap="none" lIns="0" tIns="0" rIns="0" bIns="0" rtlCol="0" anchor="t"/>
          <a:lstStyle/>
          <a:p>
            <a:pPr marL="0" indent="0" algn="ctr">
              <a:lnSpc>
                <a:spcPts val="2900"/>
              </a:lnSpc>
              <a:buNone/>
            </a:pPr>
            <a:r>
              <a:rPr lang="en-US" sz="2900" dirty="0">
                <a:solidFill>
                  <a:schemeClr val="bg1"/>
                </a:solidFill>
                <a:latin typeface="Saira Medium" pitchFamily="34" charset="0"/>
                <a:ea typeface="Saira Medium" pitchFamily="34" charset="-122"/>
                <a:cs typeface="Saira Medium" pitchFamily="34" charset="-120"/>
              </a:rPr>
              <a:t>3</a:t>
            </a:r>
            <a:endParaRPr lang="en-US" sz="2900" dirty="0">
              <a:solidFill>
                <a:schemeClr val="bg1"/>
              </a:solidFill>
            </a:endParaRPr>
          </a:p>
        </p:txBody>
      </p:sp>
      <p:sp>
        <p:nvSpPr>
          <p:cNvPr id="18" name="Text 15"/>
          <p:cNvSpPr/>
          <p:nvPr/>
        </p:nvSpPr>
        <p:spPr>
          <a:xfrm>
            <a:off x="2592110" y="5890617"/>
            <a:ext cx="3086100" cy="385763"/>
          </a:xfrm>
          <a:prstGeom prst="rect">
            <a:avLst/>
          </a:prstGeom>
          <a:noFill/>
          <a:ln/>
        </p:spPr>
        <p:txBody>
          <a:bodyPr wrap="none" lIns="0" tIns="0" rIns="0" bIns="0" rtlCol="0" anchor="t"/>
          <a:lstStyle/>
          <a:p>
            <a:pPr marL="0" indent="0" algn="l">
              <a:lnSpc>
                <a:spcPts val="3000"/>
              </a:lnSpc>
              <a:buNone/>
            </a:pPr>
            <a:r>
              <a:rPr lang="en-US" sz="2400" b="1" u="sng" dirty="0">
                <a:latin typeface="Saira Medium" pitchFamily="34" charset="0"/>
                <a:ea typeface="Saira Medium" pitchFamily="34" charset="-122"/>
                <a:cs typeface="Saira Medium" pitchFamily="34" charset="-120"/>
              </a:rPr>
              <a:t>MFA Integration</a:t>
            </a:r>
            <a:endParaRPr lang="en-US" sz="2400" b="1" u="sng" dirty="0"/>
          </a:p>
        </p:txBody>
      </p:sp>
      <p:sp>
        <p:nvSpPr>
          <p:cNvPr id="19" name="Text 16"/>
          <p:cNvSpPr/>
          <p:nvPr/>
        </p:nvSpPr>
        <p:spPr>
          <a:xfrm>
            <a:off x="2592110" y="6424493"/>
            <a:ext cx="5687854" cy="395049"/>
          </a:xfrm>
          <a:prstGeom prst="rect">
            <a:avLst/>
          </a:prstGeom>
          <a:noFill/>
          <a:ln/>
        </p:spPr>
        <p:txBody>
          <a:bodyPr wrap="non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Enhance security with multi-factor authentication.</a:t>
            </a:r>
            <a:endParaRPr lang="en-US" sz="19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30077" y="664488"/>
            <a:ext cx="6027063" cy="753308"/>
          </a:xfrm>
          <a:prstGeom prst="rect">
            <a:avLst/>
          </a:prstGeom>
          <a:noFill/>
          <a:ln/>
        </p:spPr>
        <p:txBody>
          <a:bodyPr wrap="none" lIns="0" tIns="0" rIns="0" bIns="0" rtlCol="0" anchor="t"/>
          <a:lstStyle/>
          <a:p>
            <a:pPr marL="0" indent="0" algn="l">
              <a:lnSpc>
                <a:spcPts val="5900"/>
              </a:lnSpc>
              <a:buNone/>
            </a:pPr>
            <a:r>
              <a:rPr lang="en-US" sz="4700" b="1" dirty="0">
                <a:solidFill>
                  <a:schemeClr val="accent2"/>
                </a:solidFill>
                <a:latin typeface="Saira Medium" pitchFamily="34" charset="0"/>
                <a:ea typeface="Saira Medium" pitchFamily="34" charset="-122"/>
                <a:cs typeface="Saira Medium" pitchFamily="34" charset="-120"/>
              </a:rPr>
              <a:t>Solution Architecture</a:t>
            </a:r>
            <a:endParaRPr lang="en-US" sz="4700" b="1" dirty="0">
              <a:solidFill>
                <a:schemeClr val="accent2"/>
              </a:solidFill>
            </a:endParaRPr>
          </a:p>
        </p:txBody>
      </p:sp>
      <p:pic>
        <p:nvPicPr>
          <p:cNvPr id="4" name="Image 1" descr="preencoded.png"/>
          <p:cNvPicPr>
            <a:picLocks noChangeAspect="1"/>
          </p:cNvPicPr>
          <p:nvPr/>
        </p:nvPicPr>
        <p:blipFill>
          <a:blip r:embed="rId4"/>
          <a:stretch>
            <a:fillRect/>
          </a:stretch>
        </p:blipFill>
        <p:spPr>
          <a:xfrm>
            <a:off x="6330077" y="1779389"/>
            <a:ext cx="1205389" cy="1928574"/>
          </a:xfrm>
          <a:prstGeom prst="rect">
            <a:avLst/>
          </a:prstGeom>
        </p:spPr>
      </p:pic>
      <p:sp>
        <p:nvSpPr>
          <p:cNvPr id="5" name="Text 1"/>
          <p:cNvSpPr/>
          <p:nvPr/>
        </p:nvSpPr>
        <p:spPr>
          <a:xfrm>
            <a:off x="7897058" y="2020372"/>
            <a:ext cx="3013472" cy="376595"/>
          </a:xfrm>
          <a:prstGeom prst="rect">
            <a:avLst/>
          </a:prstGeom>
          <a:noFill/>
          <a:ln/>
        </p:spPr>
        <p:txBody>
          <a:bodyPr wrap="none" lIns="0" tIns="0" rIns="0" bIns="0" rtlCol="0" anchor="t"/>
          <a:lstStyle/>
          <a:p>
            <a:pPr marL="0" indent="0" algn="l">
              <a:lnSpc>
                <a:spcPts val="2950"/>
              </a:lnSpc>
              <a:buNone/>
            </a:pPr>
            <a:r>
              <a:rPr lang="en-US" sz="2350" b="1" u="sng" dirty="0">
                <a:latin typeface="Saira Medium" pitchFamily="34" charset="0"/>
                <a:ea typeface="Saira Medium" pitchFamily="34" charset="-122"/>
                <a:cs typeface="Saira Medium" pitchFamily="34" charset="-120"/>
              </a:rPr>
              <a:t>User Request</a:t>
            </a:r>
            <a:endParaRPr lang="en-US" sz="2350" b="1" u="sng" dirty="0"/>
          </a:p>
        </p:txBody>
      </p:sp>
      <p:sp>
        <p:nvSpPr>
          <p:cNvPr id="6" name="Text 2"/>
          <p:cNvSpPr/>
          <p:nvPr/>
        </p:nvSpPr>
        <p:spPr>
          <a:xfrm>
            <a:off x="7897058" y="2541508"/>
            <a:ext cx="5889665" cy="385763"/>
          </a:xfrm>
          <a:prstGeom prst="rect">
            <a:avLst/>
          </a:prstGeom>
          <a:noFill/>
          <a:ln/>
        </p:spPr>
        <p:txBody>
          <a:bodyPr wrap="none" lIns="0" tIns="0" rIns="0" bIns="0" rtlCol="0" anchor="t"/>
          <a:lstStyle/>
          <a:p>
            <a:pPr marL="0" indent="0" algn="l">
              <a:lnSpc>
                <a:spcPts val="3000"/>
              </a:lnSpc>
              <a:buNone/>
            </a:pPr>
            <a:r>
              <a:rPr lang="en-US" sz="1850" dirty="0">
                <a:latin typeface="Roboto" pitchFamily="34" charset="0"/>
                <a:ea typeface="Roboto" pitchFamily="34" charset="-122"/>
                <a:cs typeface="Roboto" pitchFamily="34" charset="-120"/>
              </a:rPr>
              <a:t>Application receives authentication request.</a:t>
            </a:r>
            <a:endParaRPr lang="en-US" sz="1850" dirty="0"/>
          </a:p>
        </p:txBody>
      </p:sp>
      <p:pic>
        <p:nvPicPr>
          <p:cNvPr id="7" name="Image 2" descr="preencoded.png"/>
          <p:cNvPicPr>
            <a:picLocks noChangeAspect="1"/>
          </p:cNvPicPr>
          <p:nvPr/>
        </p:nvPicPr>
        <p:blipFill>
          <a:blip r:embed="rId5"/>
          <a:stretch>
            <a:fillRect/>
          </a:stretch>
        </p:blipFill>
        <p:spPr>
          <a:xfrm>
            <a:off x="6330077" y="3707963"/>
            <a:ext cx="1205389" cy="1928574"/>
          </a:xfrm>
          <a:prstGeom prst="rect">
            <a:avLst/>
          </a:prstGeom>
        </p:spPr>
      </p:pic>
      <p:sp>
        <p:nvSpPr>
          <p:cNvPr id="8" name="Text 3"/>
          <p:cNvSpPr/>
          <p:nvPr/>
        </p:nvSpPr>
        <p:spPr>
          <a:xfrm>
            <a:off x="7897058" y="3948946"/>
            <a:ext cx="3013472" cy="376595"/>
          </a:xfrm>
          <a:prstGeom prst="rect">
            <a:avLst/>
          </a:prstGeom>
          <a:noFill/>
          <a:ln/>
        </p:spPr>
        <p:txBody>
          <a:bodyPr wrap="none" lIns="0" tIns="0" rIns="0" bIns="0" rtlCol="0" anchor="t"/>
          <a:lstStyle/>
          <a:p>
            <a:pPr marL="0" indent="0" algn="l">
              <a:lnSpc>
                <a:spcPts val="2950"/>
              </a:lnSpc>
              <a:buNone/>
            </a:pPr>
            <a:r>
              <a:rPr lang="en-US" sz="2350" b="1" u="sng" dirty="0">
                <a:latin typeface="Saira Medium" pitchFamily="34" charset="0"/>
                <a:ea typeface="Saira Medium" pitchFamily="34" charset="-122"/>
                <a:cs typeface="Saira Medium" pitchFamily="34" charset="-120"/>
              </a:rPr>
              <a:t>Cognito Validation</a:t>
            </a:r>
            <a:endParaRPr lang="en-US" sz="2350" b="1" u="sng" dirty="0"/>
          </a:p>
        </p:txBody>
      </p:sp>
      <p:sp>
        <p:nvSpPr>
          <p:cNvPr id="9" name="Text 4"/>
          <p:cNvSpPr/>
          <p:nvPr/>
        </p:nvSpPr>
        <p:spPr>
          <a:xfrm>
            <a:off x="7897058" y="4470082"/>
            <a:ext cx="5889665" cy="385763"/>
          </a:xfrm>
          <a:prstGeom prst="rect">
            <a:avLst/>
          </a:prstGeom>
          <a:noFill/>
          <a:ln/>
        </p:spPr>
        <p:txBody>
          <a:bodyPr wrap="none" lIns="0" tIns="0" rIns="0" bIns="0" rtlCol="0" anchor="t"/>
          <a:lstStyle/>
          <a:p>
            <a:pPr marL="0" indent="0" algn="l">
              <a:lnSpc>
                <a:spcPts val="3000"/>
              </a:lnSpc>
              <a:buNone/>
            </a:pPr>
            <a:r>
              <a:rPr lang="en-US" sz="1850" dirty="0">
                <a:latin typeface="Roboto" pitchFamily="34" charset="0"/>
                <a:ea typeface="Roboto" pitchFamily="34" charset="-122"/>
                <a:cs typeface="Roboto" pitchFamily="34" charset="-120"/>
              </a:rPr>
              <a:t>Credentials verified against user pool.</a:t>
            </a:r>
            <a:endParaRPr lang="en-US" sz="1850" dirty="0"/>
          </a:p>
        </p:txBody>
      </p:sp>
      <p:pic>
        <p:nvPicPr>
          <p:cNvPr id="10" name="Image 3" descr="preencoded.png"/>
          <p:cNvPicPr>
            <a:picLocks noChangeAspect="1"/>
          </p:cNvPicPr>
          <p:nvPr/>
        </p:nvPicPr>
        <p:blipFill>
          <a:blip r:embed="rId6"/>
          <a:stretch>
            <a:fillRect/>
          </a:stretch>
        </p:blipFill>
        <p:spPr>
          <a:xfrm>
            <a:off x="6330077" y="5636538"/>
            <a:ext cx="1205389" cy="1928574"/>
          </a:xfrm>
          <a:prstGeom prst="rect">
            <a:avLst/>
          </a:prstGeom>
        </p:spPr>
      </p:pic>
      <p:sp>
        <p:nvSpPr>
          <p:cNvPr id="11" name="Text 5"/>
          <p:cNvSpPr/>
          <p:nvPr/>
        </p:nvSpPr>
        <p:spPr>
          <a:xfrm>
            <a:off x="7897058" y="5877520"/>
            <a:ext cx="3013472" cy="376595"/>
          </a:xfrm>
          <a:prstGeom prst="rect">
            <a:avLst/>
          </a:prstGeom>
          <a:noFill/>
          <a:ln/>
        </p:spPr>
        <p:txBody>
          <a:bodyPr wrap="none" lIns="0" tIns="0" rIns="0" bIns="0" rtlCol="0" anchor="t"/>
          <a:lstStyle/>
          <a:p>
            <a:pPr marL="0" indent="0" algn="l">
              <a:lnSpc>
                <a:spcPts val="2950"/>
              </a:lnSpc>
              <a:buNone/>
            </a:pPr>
            <a:r>
              <a:rPr lang="en-US" sz="2350" b="1" u="sng" dirty="0">
                <a:latin typeface="Saira Medium" pitchFamily="34" charset="0"/>
                <a:ea typeface="Saira Medium" pitchFamily="34" charset="-122"/>
                <a:cs typeface="Saira Medium" pitchFamily="34" charset="-120"/>
              </a:rPr>
              <a:t>AWS Access</a:t>
            </a:r>
            <a:endParaRPr lang="en-US" sz="2350" b="1" u="sng" dirty="0"/>
          </a:p>
        </p:txBody>
      </p:sp>
      <p:sp>
        <p:nvSpPr>
          <p:cNvPr id="12" name="Text 6"/>
          <p:cNvSpPr/>
          <p:nvPr/>
        </p:nvSpPr>
        <p:spPr>
          <a:xfrm>
            <a:off x="7897058" y="6398657"/>
            <a:ext cx="5889665" cy="385763"/>
          </a:xfrm>
          <a:prstGeom prst="rect">
            <a:avLst/>
          </a:prstGeom>
          <a:noFill/>
          <a:ln/>
        </p:spPr>
        <p:txBody>
          <a:bodyPr wrap="none" lIns="0" tIns="0" rIns="0" bIns="0" rtlCol="0" anchor="t"/>
          <a:lstStyle/>
          <a:p>
            <a:pPr marL="0" indent="0" algn="l">
              <a:lnSpc>
                <a:spcPts val="3000"/>
              </a:lnSpc>
              <a:buNone/>
            </a:pPr>
            <a:r>
              <a:rPr lang="en-US" sz="1850" dirty="0">
                <a:latin typeface="Roboto" pitchFamily="34" charset="0"/>
                <a:ea typeface="Roboto" pitchFamily="34" charset="-122"/>
                <a:cs typeface="Roboto" pitchFamily="34" charset="-120"/>
              </a:rPr>
              <a:t>Authorized users granted temporary service access.</a:t>
            </a:r>
            <a:endParaRPr lang="en-US" sz="185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163241"/>
            <a:ext cx="7231380" cy="771525"/>
          </a:xfrm>
          <a:prstGeom prst="rect">
            <a:avLst/>
          </a:prstGeom>
          <a:noFill/>
          <a:ln/>
        </p:spPr>
        <p:txBody>
          <a:bodyPr wrap="none" lIns="0" tIns="0" rIns="0" bIns="0" rtlCol="0" anchor="t"/>
          <a:lstStyle/>
          <a:p>
            <a:pPr marL="0" indent="0" algn="l">
              <a:lnSpc>
                <a:spcPts val="6050"/>
              </a:lnSpc>
              <a:buNone/>
            </a:pPr>
            <a:r>
              <a:rPr lang="en-US" sz="4850" b="1" dirty="0">
                <a:solidFill>
                  <a:schemeClr val="accent2"/>
                </a:solidFill>
                <a:latin typeface="Saira Medium" pitchFamily="34" charset="0"/>
                <a:ea typeface="Saira Medium" pitchFamily="34" charset="-122"/>
                <a:cs typeface="Saira Medium" pitchFamily="34" charset="-120"/>
              </a:rPr>
              <a:t>User Authentication Flow</a:t>
            </a:r>
            <a:endParaRPr lang="en-US" sz="4850" b="1" dirty="0">
              <a:solidFill>
                <a:schemeClr val="accent2"/>
              </a:solidFill>
            </a:endParaRPr>
          </a:p>
        </p:txBody>
      </p:sp>
      <p:sp>
        <p:nvSpPr>
          <p:cNvPr id="4" name="Shape 1"/>
          <p:cNvSpPr/>
          <p:nvPr/>
        </p:nvSpPr>
        <p:spPr>
          <a:xfrm>
            <a:off x="1219081" y="2305050"/>
            <a:ext cx="30480" cy="4761309"/>
          </a:xfrm>
          <a:prstGeom prst="roundRect">
            <a:avLst>
              <a:gd name="adj" fmla="val 729000"/>
            </a:avLst>
          </a:prstGeom>
          <a:solidFill>
            <a:srgbClr val="FFFFFF">
              <a:alpha val="24000"/>
            </a:srgbClr>
          </a:solidFill>
          <a:ln/>
        </p:spPr>
        <p:txBody>
          <a:bodyPr/>
          <a:lstStyle/>
          <a:p>
            <a:endParaRPr lang="en-US"/>
          </a:p>
        </p:txBody>
      </p:sp>
      <p:sp>
        <p:nvSpPr>
          <p:cNvPr id="5" name="Shape 2"/>
          <p:cNvSpPr/>
          <p:nvPr/>
        </p:nvSpPr>
        <p:spPr>
          <a:xfrm>
            <a:off x="1481554" y="2845118"/>
            <a:ext cx="864037" cy="30480"/>
          </a:xfrm>
          <a:prstGeom prst="roundRect">
            <a:avLst>
              <a:gd name="adj" fmla="val 729000"/>
            </a:avLst>
          </a:prstGeom>
          <a:solidFill>
            <a:srgbClr val="FC8337"/>
          </a:solidFill>
          <a:ln/>
        </p:spPr>
        <p:txBody>
          <a:bodyPr/>
          <a:lstStyle/>
          <a:p>
            <a:endParaRPr lang="en-US"/>
          </a:p>
        </p:txBody>
      </p:sp>
      <p:sp>
        <p:nvSpPr>
          <p:cNvPr id="6" name="Shape 3"/>
          <p:cNvSpPr/>
          <p:nvPr/>
        </p:nvSpPr>
        <p:spPr>
          <a:xfrm>
            <a:off x="956608" y="2582704"/>
            <a:ext cx="555427" cy="555427"/>
          </a:xfrm>
          <a:prstGeom prst="roundRect">
            <a:avLst>
              <a:gd name="adj" fmla="val 40005"/>
            </a:avLst>
          </a:prstGeom>
          <a:solidFill>
            <a:srgbClr val="030303"/>
          </a:solidFill>
          <a:ln w="30480">
            <a:solidFill>
              <a:srgbClr val="FC8337"/>
            </a:solidFill>
            <a:prstDash val="solid"/>
          </a:ln>
        </p:spPr>
        <p:txBody>
          <a:bodyPr/>
          <a:lstStyle/>
          <a:p>
            <a:endParaRPr lang="en-US"/>
          </a:p>
        </p:txBody>
      </p:sp>
      <p:sp>
        <p:nvSpPr>
          <p:cNvPr id="7" name="Text 4"/>
          <p:cNvSpPr/>
          <p:nvPr/>
        </p:nvSpPr>
        <p:spPr>
          <a:xfrm>
            <a:off x="1163300" y="2675215"/>
            <a:ext cx="141923" cy="370284"/>
          </a:xfrm>
          <a:prstGeom prst="rect">
            <a:avLst/>
          </a:prstGeom>
          <a:noFill/>
          <a:ln/>
        </p:spPr>
        <p:txBody>
          <a:bodyPr wrap="none" lIns="0" tIns="0" rIns="0" bIns="0" rtlCol="0" anchor="t"/>
          <a:lstStyle/>
          <a:p>
            <a:pPr marL="0" indent="0" algn="ctr">
              <a:lnSpc>
                <a:spcPts val="2900"/>
              </a:lnSpc>
              <a:buNone/>
            </a:pPr>
            <a:r>
              <a:rPr lang="en-US" sz="2900" dirty="0">
                <a:solidFill>
                  <a:schemeClr val="bg1"/>
                </a:solidFill>
                <a:latin typeface="Saira Medium" pitchFamily="34" charset="0"/>
                <a:ea typeface="Saira Medium" pitchFamily="34" charset="-122"/>
                <a:cs typeface="Saira Medium" pitchFamily="34" charset="-120"/>
              </a:rPr>
              <a:t>1</a:t>
            </a:r>
            <a:endParaRPr lang="en-US" sz="2900" dirty="0">
              <a:solidFill>
                <a:schemeClr val="bg1"/>
              </a:solidFill>
            </a:endParaRPr>
          </a:p>
        </p:txBody>
      </p:sp>
      <p:sp>
        <p:nvSpPr>
          <p:cNvPr id="8" name="Text 5"/>
          <p:cNvSpPr/>
          <p:nvPr/>
        </p:nvSpPr>
        <p:spPr>
          <a:xfrm>
            <a:off x="2592110" y="2551867"/>
            <a:ext cx="3086100" cy="385763"/>
          </a:xfrm>
          <a:prstGeom prst="rect">
            <a:avLst/>
          </a:prstGeom>
          <a:noFill/>
          <a:ln/>
        </p:spPr>
        <p:txBody>
          <a:bodyPr wrap="none" lIns="0" tIns="0" rIns="0" bIns="0" rtlCol="0" anchor="t"/>
          <a:lstStyle/>
          <a:p>
            <a:pPr marL="0" indent="0" algn="l">
              <a:lnSpc>
                <a:spcPts val="3000"/>
              </a:lnSpc>
              <a:buNone/>
            </a:pPr>
            <a:r>
              <a:rPr lang="en-US" sz="2400" b="1" u="sng" dirty="0">
                <a:latin typeface="Saira Medium" pitchFamily="34" charset="0"/>
                <a:ea typeface="Saira Medium" pitchFamily="34" charset="-122"/>
                <a:cs typeface="Saira Medium" pitchFamily="34" charset="-120"/>
              </a:rPr>
              <a:t>Credential Entry</a:t>
            </a:r>
            <a:endParaRPr lang="en-US" sz="2400" b="1" u="sng" dirty="0"/>
          </a:p>
        </p:txBody>
      </p:sp>
      <p:sp>
        <p:nvSpPr>
          <p:cNvPr id="9" name="Text 6"/>
          <p:cNvSpPr/>
          <p:nvPr/>
        </p:nvSpPr>
        <p:spPr>
          <a:xfrm>
            <a:off x="2592110" y="3085743"/>
            <a:ext cx="5687854" cy="395049"/>
          </a:xfrm>
          <a:prstGeom prst="rect">
            <a:avLst/>
          </a:prstGeom>
          <a:noFill/>
          <a:ln/>
        </p:spPr>
        <p:txBody>
          <a:bodyPr wrap="non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User inputs login information.</a:t>
            </a:r>
            <a:endParaRPr lang="en-US" sz="1900" dirty="0"/>
          </a:p>
        </p:txBody>
      </p:sp>
      <p:sp>
        <p:nvSpPr>
          <p:cNvPr id="10" name="Shape 7"/>
          <p:cNvSpPr/>
          <p:nvPr/>
        </p:nvSpPr>
        <p:spPr>
          <a:xfrm>
            <a:off x="1481554" y="4514493"/>
            <a:ext cx="864037" cy="30480"/>
          </a:xfrm>
          <a:prstGeom prst="roundRect">
            <a:avLst>
              <a:gd name="adj" fmla="val 729000"/>
            </a:avLst>
          </a:prstGeom>
          <a:solidFill>
            <a:srgbClr val="FC8337"/>
          </a:solidFill>
          <a:ln/>
        </p:spPr>
        <p:txBody>
          <a:bodyPr/>
          <a:lstStyle/>
          <a:p>
            <a:endParaRPr lang="en-US"/>
          </a:p>
        </p:txBody>
      </p:sp>
      <p:sp>
        <p:nvSpPr>
          <p:cNvPr id="11" name="Shape 8"/>
          <p:cNvSpPr/>
          <p:nvPr/>
        </p:nvSpPr>
        <p:spPr>
          <a:xfrm>
            <a:off x="956608" y="4252079"/>
            <a:ext cx="555427" cy="555427"/>
          </a:xfrm>
          <a:prstGeom prst="roundRect">
            <a:avLst>
              <a:gd name="adj" fmla="val 40005"/>
            </a:avLst>
          </a:prstGeom>
          <a:solidFill>
            <a:srgbClr val="030303"/>
          </a:solidFill>
          <a:ln w="30480">
            <a:solidFill>
              <a:srgbClr val="FC8337"/>
            </a:solidFill>
            <a:prstDash val="solid"/>
          </a:ln>
        </p:spPr>
        <p:txBody>
          <a:bodyPr/>
          <a:lstStyle/>
          <a:p>
            <a:endParaRPr lang="en-US"/>
          </a:p>
        </p:txBody>
      </p:sp>
      <p:sp>
        <p:nvSpPr>
          <p:cNvPr id="12" name="Text 9"/>
          <p:cNvSpPr/>
          <p:nvPr/>
        </p:nvSpPr>
        <p:spPr>
          <a:xfrm>
            <a:off x="1121152" y="4344591"/>
            <a:ext cx="226338" cy="370284"/>
          </a:xfrm>
          <a:prstGeom prst="rect">
            <a:avLst/>
          </a:prstGeom>
          <a:noFill/>
          <a:ln/>
        </p:spPr>
        <p:txBody>
          <a:bodyPr wrap="none" lIns="0" tIns="0" rIns="0" bIns="0" rtlCol="0" anchor="t"/>
          <a:lstStyle/>
          <a:p>
            <a:pPr marL="0" indent="0" algn="ctr">
              <a:lnSpc>
                <a:spcPts val="2900"/>
              </a:lnSpc>
              <a:buNone/>
            </a:pPr>
            <a:r>
              <a:rPr lang="en-US" sz="2900" dirty="0">
                <a:solidFill>
                  <a:schemeClr val="bg1"/>
                </a:solidFill>
                <a:latin typeface="Saira Medium" pitchFamily="34" charset="0"/>
                <a:ea typeface="Saira Medium" pitchFamily="34" charset="-122"/>
                <a:cs typeface="Saira Medium" pitchFamily="34" charset="-120"/>
              </a:rPr>
              <a:t>2</a:t>
            </a:r>
            <a:endParaRPr lang="en-US" sz="2900" dirty="0">
              <a:solidFill>
                <a:schemeClr val="bg1"/>
              </a:solidFill>
            </a:endParaRPr>
          </a:p>
        </p:txBody>
      </p:sp>
      <p:sp>
        <p:nvSpPr>
          <p:cNvPr id="13" name="Text 10"/>
          <p:cNvSpPr/>
          <p:nvPr/>
        </p:nvSpPr>
        <p:spPr>
          <a:xfrm>
            <a:off x="2592110" y="4221242"/>
            <a:ext cx="3086100" cy="385763"/>
          </a:xfrm>
          <a:prstGeom prst="rect">
            <a:avLst/>
          </a:prstGeom>
          <a:noFill/>
          <a:ln/>
        </p:spPr>
        <p:txBody>
          <a:bodyPr wrap="none" lIns="0" tIns="0" rIns="0" bIns="0" rtlCol="0" anchor="t"/>
          <a:lstStyle/>
          <a:p>
            <a:pPr marL="0" indent="0" algn="l">
              <a:lnSpc>
                <a:spcPts val="3000"/>
              </a:lnSpc>
              <a:buNone/>
            </a:pPr>
            <a:r>
              <a:rPr lang="en-US" sz="2400" b="1" u="sng" dirty="0">
                <a:latin typeface="Saira Medium" pitchFamily="34" charset="0"/>
                <a:ea typeface="Saira Medium" pitchFamily="34" charset="-122"/>
                <a:cs typeface="Saira Medium" pitchFamily="34" charset="-120"/>
              </a:rPr>
              <a:t>Cognito Verification</a:t>
            </a:r>
            <a:endParaRPr lang="en-US" sz="2400" b="1" u="sng" dirty="0"/>
          </a:p>
        </p:txBody>
      </p:sp>
      <p:sp>
        <p:nvSpPr>
          <p:cNvPr id="14" name="Text 11"/>
          <p:cNvSpPr/>
          <p:nvPr/>
        </p:nvSpPr>
        <p:spPr>
          <a:xfrm>
            <a:off x="2592110" y="4755118"/>
            <a:ext cx="5687854" cy="395049"/>
          </a:xfrm>
          <a:prstGeom prst="rect">
            <a:avLst/>
          </a:prstGeom>
          <a:noFill/>
          <a:ln/>
        </p:spPr>
        <p:txBody>
          <a:bodyPr wrap="non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User pool validates credentials.</a:t>
            </a:r>
            <a:endParaRPr lang="en-US" sz="1900" dirty="0"/>
          </a:p>
        </p:txBody>
      </p:sp>
      <p:sp>
        <p:nvSpPr>
          <p:cNvPr id="15" name="Shape 12"/>
          <p:cNvSpPr/>
          <p:nvPr/>
        </p:nvSpPr>
        <p:spPr>
          <a:xfrm>
            <a:off x="1481554" y="6183868"/>
            <a:ext cx="864037" cy="30480"/>
          </a:xfrm>
          <a:prstGeom prst="roundRect">
            <a:avLst>
              <a:gd name="adj" fmla="val 729000"/>
            </a:avLst>
          </a:prstGeom>
          <a:solidFill>
            <a:srgbClr val="FC8337"/>
          </a:solidFill>
          <a:ln/>
        </p:spPr>
        <p:txBody>
          <a:bodyPr/>
          <a:lstStyle/>
          <a:p>
            <a:endParaRPr lang="en-US"/>
          </a:p>
        </p:txBody>
      </p:sp>
      <p:sp>
        <p:nvSpPr>
          <p:cNvPr id="16" name="Shape 13"/>
          <p:cNvSpPr/>
          <p:nvPr/>
        </p:nvSpPr>
        <p:spPr>
          <a:xfrm>
            <a:off x="956608" y="5921454"/>
            <a:ext cx="555427" cy="555427"/>
          </a:xfrm>
          <a:prstGeom prst="roundRect">
            <a:avLst>
              <a:gd name="adj" fmla="val 40005"/>
            </a:avLst>
          </a:prstGeom>
          <a:solidFill>
            <a:srgbClr val="030303"/>
          </a:solidFill>
          <a:ln w="30480">
            <a:solidFill>
              <a:srgbClr val="FC8337"/>
            </a:solidFill>
            <a:prstDash val="solid"/>
          </a:ln>
        </p:spPr>
        <p:txBody>
          <a:bodyPr/>
          <a:lstStyle/>
          <a:p>
            <a:endParaRPr lang="en-US"/>
          </a:p>
        </p:txBody>
      </p:sp>
      <p:sp>
        <p:nvSpPr>
          <p:cNvPr id="17" name="Text 14"/>
          <p:cNvSpPr/>
          <p:nvPr/>
        </p:nvSpPr>
        <p:spPr>
          <a:xfrm>
            <a:off x="1122462" y="6013966"/>
            <a:ext cx="223718" cy="370284"/>
          </a:xfrm>
          <a:prstGeom prst="rect">
            <a:avLst/>
          </a:prstGeom>
          <a:noFill/>
          <a:ln/>
        </p:spPr>
        <p:txBody>
          <a:bodyPr wrap="none" lIns="0" tIns="0" rIns="0" bIns="0" rtlCol="0" anchor="t"/>
          <a:lstStyle/>
          <a:p>
            <a:pPr marL="0" indent="0" algn="ctr">
              <a:lnSpc>
                <a:spcPts val="2900"/>
              </a:lnSpc>
              <a:buNone/>
            </a:pPr>
            <a:r>
              <a:rPr lang="en-US" sz="2900" dirty="0">
                <a:solidFill>
                  <a:schemeClr val="bg1"/>
                </a:solidFill>
                <a:latin typeface="Saira Medium" pitchFamily="34" charset="0"/>
                <a:ea typeface="Saira Medium" pitchFamily="34" charset="-122"/>
                <a:cs typeface="Saira Medium" pitchFamily="34" charset="-120"/>
              </a:rPr>
              <a:t>3</a:t>
            </a:r>
            <a:endParaRPr lang="en-US" sz="2900" dirty="0">
              <a:solidFill>
                <a:schemeClr val="bg1"/>
              </a:solidFill>
            </a:endParaRPr>
          </a:p>
        </p:txBody>
      </p:sp>
      <p:sp>
        <p:nvSpPr>
          <p:cNvPr id="18" name="Text 15"/>
          <p:cNvSpPr/>
          <p:nvPr/>
        </p:nvSpPr>
        <p:spPr>
          <a:xfrm>
            <a:off x="2592110" y="5890617"/>
            <a:ext cx="3086100" cy="385763"/>
          </a:xfrm>
          <a:prstGeom prst="rect">
            <a:avLst/>
          </a:prstGeom>
          <a:noFill/>
          <a:ln/>
        </p:spPr>
        <p:txBody>
          <a:bodyPr wrap="none" lIns="0" tIns="0" rIns="0" bIns="0" rtlCol="0" anchor="t"/>
          <a:lstStyle/>
          <a:p>
            <a:pPr marL="0" indent="0" algn="l">
              <a:lnSpc>
                <a:spcPts val="3000"/>
              </a:lnSpc>
              <a:buNone/>
            </a:pPr>
            <a:r>
              <a:rPr lang="en-US" sz="2400" b="1" u="sng" dirty="0">
                <a:latin typeface="Saira Medium" pitchFamily="34" charset="0"/>
                <a:ea typeface="Saira Medium" pitchFamily="34" charset="-122"/>
                <a:cs typeface="Saira Medium" pitchFamily="34" charset="-120"/>
              </a:rPr>
              <a:t>Token Issuance</a:t>
            </a:r>
            <a:endParaRPr lang="en-US" sz="2400" b="1" u="sng" dirty="0"/>
          </a:p>
        </p:txBody>
      </p:sp>
      <p:sp>
        <p:nvSpPr>
          <p:cNvPr id="19" name="Text 16"/>
          <p:cNvSpPr/>
          <p:nvPr/>
        </p:nvSpPr>
        <p:spPr>
          <a:xfrm>
            <a:off x="2592110" y="6424493"/>
            <a:ext cx="5687854" cy="395049"/>
          </a:xfrm>
          <a:prstGeom prst="rect">
            <a:avLst/>
          </a:prstGeom>
          <a:noFill/>
          <a:ln/>
        </p:spPr>
        <p:txBody>
          <a:bodyPr wrap="none" lIns="0" tIns="0" rIns="0" bIns="0" rtlCol="0" anchor="t"/>
          <a:lstStyle/>
          <a:p>
            <a:pPr marL="0" indent="0" algn="l">
              <a:lnSpc>
                <a:spcPts val="3100"/>
              </a:lnSpc>
              <a:buNone/>
            </a:pPr>
            <a:r>
              <a:rPr lang="en-US" sz="1900" dirty="0">
                <a:latin typeface="Roboto" pitchFamily="34" charset="0"/>
                <a:ea typeface="Roboto" pitchFamily="34" charset="-122"/>
                <a:cs typeface="Roboto" pitchFamily="34" charset="-120"/>
              </a:rPr>
              <a:t>Valid users receive access token.</a:t>
            </a:r>
            <a:endParaRPr lang="en-US" sz="19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3921" y="515620"/>
            <a:ext cx="7159823" cy="771525"/>
          </a:xfrm>
          <a:prstGeom prst="rect">
            <a:avLst/>
          </a:prstGeom>
          <a:noFill/>
          <a:ln/>
        </p:spPr>
        <p:txBody>
          <a:bodyPr wrap="none" lIns="0" tIns="0" rIns="0" bIns="0" rtlCol="0" anchor="t"/>
          <a:lstStyle/>
          <a:p>
            <a:pPr marL="0" indent="0" algn="l">
              <a:lnSpc>
                <a:spcPts val="6050"/>
              </a:lnSpc>
              <a:buNone/>
            </a:pPr>
            <a:r>
              <a:rPr lang="en-US" sz="4850" b="1" dirty="0">
                <a:solidFill>
                  <a:schemeClr val="accent2"/>
                </a:solidFill>
                <a:ea typeface="Saira Medium" pitchFamily="34" charset="-122"/>
                <a:cs typeface="Saira Medium" pitchFamily="34" charset="-120"/>
              </a:rPr>
              <a:t>Securing AWS Resources</a:t>
            </a:r>
            <a:endParaRPr lang="en-US" sz="4850" b="1" dirty="0">
              <a:solidFill>
                <a:schemeClr val="accent2"/>
              </a:solidFill>
            </a:endParaRPr>
          </a:p>
        </p:txBody>
      </p:sp>
      <p:sp>
        <p:nvSpPr>
          <p:cNvPr id="5" name="Text 2"/>
          <p:cNvSpPr/>
          <p:nvPr/>
        </p:nvSpPr>
        <p:spPr>
          <a:xfrm>
            <a:off x="6627733" y="2490907"/>
            <a:ext cx="3228737" cy="385763"/>
          </a:xfrm>
          <a:prstGeom prst="rect">
            <a:avLst/>
          </a:prstGeom>
          <a:noFill/>
          <a:ln/>
        </p:spPr>
        <p:txBody>
          <a:bodyPr wrap="none" lIns="0" tIns="0" rIns="0" bIns="0" rtlCol="0" anchor="t"/>
          <a:lstStyle/>
          <a:p>
            <a:pPr marL="0" indent="0" algn="l">
              <a:lnSpc>
                <a:spcPts val="3000"/>
              </a:lnSpc>
              <a:buNone/>
            </a:pPr>
            <a:r>
              <a:rPr lang="en-US" sz="2400" b="1" u="sng" dirty="0">
                <a:ea typeface="Saira Medium" pitchFamily="34" charset="-122"/>
                <a:cs typeface="Saira Medium" pitchFamily="34" charset="-120"/>
              </a:rPr>
              <a:t>Temporary Credentials</a:t>
            </a:r>
            <a:endParaRPr lang="en-US" sz="2400" b="1" u="sng" dirty="0"/>
          </a:p>
        </p:txBody>
      </p:sp>
      <p:sp>
        <p:nvSpPr>
          <p:cNvPr id="6" name="Text 3"/>
          <p:cNvSpPr/>
          <p:nvPr/>
        </p:nvSpPr>
        <p:spPr>
          <a:xfrm>
            <a:off x="6627733" y="3024783"/>
            <a:ext cx="6861334" cy="395049"/>
          </a:xfrm>
          <a:prstGeom prst="rect">
            <a:avLst/>
          </a:prstGeom>
          <a:noFill/>
          <a:ln/>
        </p:spPr>
        <p:txBody>
          <a:bodyPr wrap="none" lIns="0" tIns="0" rIns="0" bIns="0" rtlCol="0" anchor="t"/>
          <a:lstStyle/>
          <a:p>
            <a:pPr marL="0" indent="0" algn="l">
              <a:lnSpc>
                <a:spcPts val="3100"/>
              </a:lnSpc>
              <a:buNone/>
            </a:pPr>
            <a:r>
              <a:rPr lang="en-US" sz="2400" dirty="0">
                <a:ea typeface="Roboto" pitchFamily="34" charset="-122"/>
                <a:cs typeface="Roboto" pitchFamily="34" charset="-120"/>
              </a:rPr>
              <a:t>Identity pools provide short-lived AWS access.</a:t>
            </a:r>
            <a:endParaRPr lang="en-US" sz="2400" dirty="0"/>
          </a:p>
        </p:txBody>
      </p:sp>
      <p:sp>
        <p:nvSpPr>
          <p:cNvPr id="8" name="Text 5"/>
          <p:cNvSpPr/>
          <p:nvPr/>
        </p:nvSpPr>
        <p:spPr>
          <a:xfrm>
            <a:off x="6627733" y="4221242"/>
            <a:ext cx="3086100" cy="385763"/>
          </a:xfrm>
          <a:prstGeom prst="rect">
            <a:avLst/>
          </a:prstGeom>
          <a:noFill/>
          <a:ln/>
        </p:spPr>
        <p:txBody>
          <a:bodyPr wrap="none" lIns="0" tIns="0" rIns="0" bIns="0" rtlCol="0" anchor="t"/>
          <a:lstStyle/>
          <a:p>
            <a:pPr marL="0" indent="0" algn="l">
              <a:lnSpc>
                <a:spcPts val="3000"/>
              </a:lnSpc>
              <a:buNone/>
            </a:pPr>
            <a:r>
              <a:rPr lang="en-US" sz="2400" b="1" u="sng" dirty="0">
                <a:ea typeface="Saira Medium" pitchFamily="34" charset="-122"/>
                <a:cs typeface="Saira Medium" pitchFamily="34" charset="-120"/>
              </a:rPr>
              <a:t>Fine-grained Access</a:t>
            </a:r>
            <a:endParaRPr lang="en-US" sz="2400" b="1" u="sng" dirty="0"/>
          </a:p>
        </p:txBody>
      </p:sp>
      <p:sp>
        <p:nvSpPr>
          <p:cNvPr id="9" name="Text 6"/>
          <p:cNvSpPr/>
          <p:nvPr/>
        </p:nvSpPr>
        <p:spPr>
          <a:xfrm>
            <a:off x="6627733" y="4755118"/>
            <a:ext cx="6861334" cy="395049"/>
          </a:xfrm>
          <a:prstGeom prst="rect">
            <a:avLst/>
          </a:prstGeom>
          <a:noFill/>
          <a:ln/>
        </p:spPr>
        <p:txBody>
          <a:bodyPr wrap="none" lIns="0" tIns="0" rIns="0" bIns="0" rtlCol="0" anchor="t"/>
          <a:lstStyle/>
          <a:p>
            <a:pPr marL="0" indent="0" algn="l">
              <a:lnSpc>
                <a:spcPts val="3100"/>
              </a:lnSpc>
              <a:buNone/>
            </a:pPr>
            <a:r>
              <a:rPr lang="en-US" sz="2400" dirty="0">
                <a:ea typeface="Roboto" pitchFamily="34" charset="-122"/>
                <a:cs typeface="Roboto" pitchFamily="34" charset="-120"/>
              </a:rPr>
              <a:t>Control permissions for specific AWS services.</a:t>
            </a:r>
            <a:endParaRPr lang="en-US" sz="2400" dirty="0"/>
          </a:p>
        </p:txBody>
      </p:sp>
      <p:sp>
        <p:nvSpPr>
          <p:cNvPr id="11" name="Text 8"/>
          <p:cNvSpPr/>
          <p:nvPr/>
        </p:nvSpPr>
        <p:spPr>
          <a:xfrm>
            <a:off x="6627733" y="5951577"/>
            <a:ext cx="3086100" cy="385763"/>
          </a:xfrm>
          <a:prstGeom prst="rect">
            <a:avLst/>
          </a:prstGeom>
          <a:noFill/>
          <a:ln/>
        </p:spPr>
        <p:txBody>
          <a:bodyPr wrap="none" lIns="0" tIns="0" rIns="0" bIns="0" rtlCol="0" anchor="t"/>
          <a:lstStyle/>
          <a:p>
            <a:pPr marL="0" indent="0" algn="l">
              <a:lnSpc>
                <a:spcPts val="3000"/>
              </a:lnSpc>
              <a:buNone/>
            </a:pPr>
            <a:r>
              <a:rPr lang="en-US" sz="2400" b="1" u="sng" dirty="0">
                <a:ea typeface="Saira Medium" pitchFamily="34" charset="-122"/>
                <a:cs typeface="Saira Medium" pitchFamily="34" charset="-120"/>
              </a:rPr>
              <a:t>Scalable Security</a:t>
            </a:r>
            <a:endParaRPr lang="en-US" sz="2400" b="1" u="sng" dirty="0"/>
          </a:p>
        </p:txBody>
      </p:sp>
      <p:sp>
        <p:nvSpPr>
          <p:cNvPr id="12" name="Text 9"/>
          <p:cNvSpPr/>
          <p:nvPr/>
        </p:nvSpPr>
        <p:spPr>
          <a:xfrm>
            <a:off x="6627733" y="6485453"/>
            <a:ext cx="6861334" cy="395049"/>
          </a:xfrm>
          <a:prstGeom prst="rect">
            <a:avLst/>
          </a:prstGeom>
          <a:noFill/>
          <a:ln/>
        </p:spPr>
        <p:txBody>
          <a:bodyPr wrap="none" lIns="0" tIns="0" rIns="0" bIns="0" rtlCol="0" anchor="t"/>
          <a:lstStyle/>
          <a:p>
            <a:pPr marL="0" indent="0" algn="l">
              <a:lnSpc>
                <a:spcPts val="3100"/>
              </a:lnSpc>
              <a:buNone/>
            </a:pPr>
            <a:r>
              <a:rPr lang="en-US" sz="2400" dirty="0">
                <a:ea typeface="Roboto" pitchFamily="34" charset="-122"/>
                <a:cs typeface="Roboto" pitchFamily="34" charset="-120"/>
              </a:rPr>
              <a:t>Easily manage access for growing user base.</a:t>
            </a:r>
            <a:endParaRPr lang="en-US" sz="24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2209" y="615553"/>
            <a:ext cx="6901339" cy="674727"/>
          </a:xfrm>
          <a:prstGeom prst="rect">
            <a:avLst/>
          </a:prstGeom>
          <a:noFill/>
          <a:ln/>
        </p:spPr>
        <p:txBody>
          <a:bodyPr wrap="none" lIns="0" tIns="0" rIns="0" bIns="0" rtlCol="0" anchor="t"/>
          <a:lstStyle/>
          <a:p>
            <a:pPr marL="0" indent="0" algn="l">
              <a:lnSpc>
                <a:spcPts val="5300"/>
              </a:lnSpc>
              <a:buNone/>
            </a:pPr>
            <a:r>
              <a:rPr lang="en-US" sz="4250" b="1" dirty="0">
                <a:solidFill>
                  <a:schemeClr val="accent2"/>
                </a:solidFill>
                <a:ea typeface="Saira Medium" pitchFamily="34" charset="-122"/>
                <a:cs typeface="Saira Medium" pitchFamily="34" charset="-120"/>
              </a:rPr>
              <a:t>Multi-Factor Authentication</a:t>
            </a:r>
            <a:endParaRPr lang="en-US" sz="4250" b="1" dirty="0">
              <a:solidFill>
                <a:schemeClr val="accent2"/>
              </a:solidFill>
            </a:endParaRPr>
          </a:p>
        </p:txBody>
      </p:sp>
      <p:pic>
        <p:nvPicPr>
          <p:cNvPr id="4" name="Image 1" descr="preencoded.png"/>
          <p:cNvPicPr>
            <a:picLocks noChangeAspect="1"/>
          </p:cNvPicPr>
          <p:nvPr/>
        </p:nvPicPr>
        <p:blipFill>
          <a:blip r:embed="rId4"/>
          <a:stretch>
            <a:fillRect/>
          </a:stretch>
        </p:blipFill>
        <p:spPr>
          <a:xfrm>
            <a:off x="6242209" y="1614130"/>
            <a:ext cx="539829" cy="539829"/>
          </a:xfrm>
          <a:prstGeom prst="rect">
            <a:avLst/>
          </a:prstGeom>
        </p:spPr>
      </p:pic>
      <p:sp>
        <p:nvSpPr>
          <p:cNvPr id="5" name="Text 1"/>
          <p:cNvSpPr/>
          <p:nvPr/>
        </p:nvSpPr>
        <p:spPr>
          <a:xfrm>
            <a:off x="6242209" y="2369820"/>
            <a:ext cx="2699266" cy="337304"/>
          </a:xfrm>
          <a:prstGeom prst="rect">
            <a:avLst/>
          </a:prstGeom>
          <a:noFill/>
          <a:ln/>
        </p:spPr>
        <p:txBody>
          <a:bodyPr wrap="none" lIns="0" tIns="0" rIns="0" bIns="0" rtlCol="0" anchor="t"/>
          <a:lstStyle/>
          <a:p>
            <a:pPr marL="0" indent="0" algn="l">
              <a:lnSpc>
                <a:spcPts val="2650"/>
              </a:lnSpc>
              <a:buNone/>
            </a:pPr>
            <a:r>
              <a:rPr lang="en-US" sz="2400" b="1" dirty="0">
                <a:ea typeface="Saira Medium" pitchFamily="34" charset="-122"/>
                <a:cs typeface="Saira Medium" pitchFamily="34" charset="-120"/>
              </a:rPr>
              <a:t>Password</a:t>
            </a:r>
            <a:endParaRPr lang="en-US" sz="2400" b="1" dirty="0"/>
          </a:p>
        </p:txBody>
      </p:sp>
      <p:sp>
        <p:nvSpPr>
          <p:cNvPr id="6" name="Text 2"/>
          <p:cNvSpPr/>
          <p:nvPr/>
        </p:nvSpPr>
        <p:spPr>
          <a:xfrm>
            <a:off x="6242209" y="2836664"/>
            <a:ext cx="7632383" cy="345519"/>
          </a:xfrm>
          <a:prstGeom prst="rect">
            <a:avLst/>
          </a:prstGeom>
          <a:noFill/>
          <a:ln/>
        </p:spPr>
        <p:txBody>
          <a:bodyPr wrap="none" lIns="0" tIns="0" rIns="0" bIns="0" rtlCol="0" anchor="t"/>
          <a:lstStyle/>
          <a:p>
            <a:pPr marL="0" indent="0" algn="l">
              <a:lnSpc>
                <a:spcPts val="2700"/>
              </a:lnSpc>
              <a:buNone/>
            </a:pPr>
            <a:r>
              <a:rPr lang="en-US" sz="2400" dirty="0">
                <a:ea typeface="Roboto" pitchFamily="34" charset="-122"/>
                <a:cs typeface="Roboto" pitchFamily="34" charset="-120"/>
              </a:rPr>
              <a:t>Traditional first-factor authentication.</a:t>
            </a:r>
            <a:endParaRPr lang="en-US" sz="2400" dirty="0"/>
          </a:p>
        </p:txBody>
      </p:sp>
      <p:pic>
        <p:nvPicPr>
          <p:cNvPr id="7" name="Image 2" descr="preencoded.png"/>
          <p:cNvPicPr>
            <a:picLocks noChangeAspect="1"/>
          </p:cNvPicPr>
          <p:nvPr/>
        </p:nvPicPr>
        <p:blipFill>
          <a:blip r:embed="rId5"/>
          <a:stretch>
            <a:fillRect/>
          </a:stretch>
        </p:blipFill>
        <p:spPr>
          <a:xfrm>
            <a:off x="6242209" y="3830003"/>
            <a:ext cx="539829" cy="539829"/>
          </a:xfrm>
          <a:prstGeom prst="rect">
            <a:avLst/>
          </a:prstGeom>
        </p:spPr>
      </p:pic>
      <p:sp>
        <p:nvSpPr>
          <p:cNvPr id="8" name="Text 3"/>
          <p:cNvSpPr/>
          <p:nvPr/>
        </p:nvSpPr>
        <p:spPr>
          <a:xfrm>
            <a:off x="6242209" y="4585692"/>
            <a:ext cx="2699266" cy="337304"/>
          </a:xfrm>
          <a:prstGeom prst="rect">
            <a:avLst/>
          </a:prstGeom>
          <a:noFill/>
          <a:ln/>
        </p:spPr>
        <p:txBody>
          <a:bodyPr wrap="none" lIns="0" tIns="0" rIns="0" bIns="0" rtlCol="0" anchor="t"/>
          <a:lstStyle/>
          <a:p>
            <a:pPr marL="0" indent="0" algn="l">
              <a:lnSpc>
                <a:spcPts val="2650"/>
              </a:lnSpc>
              <a:buNone/>
            </a:pPr>
            <a:r>
              <a:rPr lang="en-US" sz="2400" b="1" dirty="0">
                <a:ea typeface="Saira Medium" pitchFamily="34" charset="-122"/>
                <a:cs typeface="Saira Medium" pitchFamily="34" charset="-120"/>
              </a:rPr>
              <a:t>OTP</a:t>
            </a:r>
            <a:endParaRPr lang="en-US" sz="2400" b="1" dirty="0"/>
          </a:p>
        </p:txBody>
      </p:sp>
      <p:sp>
        <p:nvSpPr>
          <p:cNvPr id="9" name="Text 4"/>
          <p:cNvSpPr/>
          <p:nvPr/>
        </p:nvSpPr>
        <p:spPr>
          <a:xfrm>
            <a:off x="6242209" y="5052536"/>
            <a:ext cx="7632383" cy="345519"/>
          </a:xfrm>
          <a:prstGeom prst="rect">
            <a:avLst/>
          </a:prstGeom>
          <a:noFill/>
          <a:ln/>
        </p:spPr>
        <p:txBody>
          <a:bodyPr wrap="none" lIns="0" tIns="0" rIns="0" bIns="0" rtlCol="0" anchor="t"/>
          <a:lstStyle/>
          <a:p>
            <a:pPr marL="0" indent="0" algn="l">
              <a:lnSpc>
                <a:spcPts val="2700"/>
              </a:lnSpc>
              <a:buNone/>
            </a:pPr>
            <a:r>
              <a:rPr lang="en-US" sz="2400" dirty="0">
                <a:ea typeface="Roboto" pitchFamily="34" charset="-122"/>
                <a:cs typeface="Roboto" pitchFamily="34" charset="-120"/>
              </a:rPr>
              <a:t>Time-based one-time password as second factor.</a:t>
            </a:r>
            <a:endParaRPr lang="en-US" sz="2400" dirty="0"/>
          </a:p>
        </p:txBody>
      </p:sp>
      <p:pic>
        <p:nvPicPr>
          <p:cNvPr id="10" name="Image 3" descr="preencoded.png"/>
          <p:cNvPicPr>
            <a:picLocks noChangeAspect="1"/>
          </p:cNvPicPr>
          <p:nvPr/>
        </p:nvPicPr>
        <p:blipFill>
          <a:blip r:embed="rId6"/>
          <a:stretch>
            <a:fillRect/>
          </a:stretch>
        </p:blipFill>
        <p:spPr>
          <a:xfrm>
            <a:off x="6242209" y="6045875"/>
            <a:ext cx="539829" cy="539829"/>
          </a:xfrm>
          <a:prstGeom prst="rect">
            <a:avLst/>
          </a:prstGeom>
        </p:spPr>
      </p:pic>
      <p:sp>
        <p:nvSpPr>
          <p:cNvPr id="11" name="Text 5"/>
          <p:cNvSpPr/>
          <p:nvPr/>
        </p:nvSpPr>
        <p:spPr>
          <a:xfrm>
            <a:off x="6242209" y="6801564"/>
            <a:ext cx="2699266" cy="337304"/>
          </a:xfrm>
          <a:prstGeom prst="rect">
            <a:avLst/>
          </a:prstGeom>
          <a:noFill/>
          <a:ln/>
        </p:spPr>
        <p:txBody>
          <a:bodyPr wrap="none" lIns="0" tIns="0" rIns="0" bIns="0" rtlCol="0" anchor="t"/>
          <a:lstStyle/>
          <a:p>
            <a:pPr marL="0" indent="0" algn="l">
              <a:lnSpc>
                <a:spcPts val="2650"/>
              </a:lnSpc>
              <a:buNone/>
            </a:pPr>
            <a:r>
              <a:rPr lang="en-US" sz="2400" b="1" dirty="0">
                <a:ea typeface="Saira Medium" pitchFamily="34" charset="-122"/>
                <a:cs typeface="Saira Medium" pitchFamily="34" charset="-120"/>
              </a:rPr>
              <a:t>Biometrics</a:t>
            </a:r>
            <a:endParaRPr lang="en-US" sz="2400" b="1" dirty="0"/>
          </a:p>
        </p:txBody>
      </p:sp>
      <p:sp>
        <p:nvSpPr>
          <p:cNvPr id="12" name="Text 6"/>
          <p:cNvSpPr/>
          <p:nvPr/>
        </p:nvSpPr>
        <p:spPr>
          <a:xfrm>
            <a:off x="6242209" y="7268408"/>
            <a:ext cx="7632383" cy="345519"/>
          </a:xfrm>
          <a:prstGeom prst="rect">
            <a:avLst/>
          </a:prstGeom>
          <a:noFill/>
          <a:ln/>
        </p:spPr>
        <p:txBody>
          <a:bodyPr wrap="none" lIns="0" tIns="0" rIns="0" bIns="0" rtlCol="0" anchor="t"/>
          <a:lstStyle/>
          <a:p>
            <a:pPr marL="0" indent="0" algn="l">
              <a:lnSpc>
                <a:spcPts val="2700"/>
              </a:lnSpc>
              <a:buNone/>
            </a:pPr>
            <a:r>
              <a:rPr lang="en-US" sz="2400" dirty="0">
                <a:ea typeface="Roboto" pitchFamily="34" charset="-122"/>
                <a:cs typeface="Roboto" pitchFamily="34" charset="-120"/>
              </a:rPr>
              <a:t>Optional additional factor for enhanced security.</a:t>
            </a:r>
            <a:endParaRPr lang="en-US" sz="24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46202" y="641628"/>
            <a:ext cx="8561546" cy="771525"/>
          </a:xfrm>
          <a:prstGeom prst="rect">
            <a:avLst/>
          </a:prstGeom>
          <a:noFill/>
          <a:ln/>
        </p:spPr>
        <p:txBody>
          <a:bodyPr wrap="none" lIns="0" tIns="0" rIns="0" bIns="0" rtlCol="0" anchor="t"/>
          <a:lstStyle/>
          <a:p>
            <a:pPr marL="0" indent="0" algn="l">
              <a:lnSpc>
                <a:spcPts val="6050"/>
              </a:lnSpc>
              <a:buNone/>
            </a:pPr>
            <a:r>
              <a:rPr lang="en-US" sz="4850" b="1" dirty="0">
                <a:solidFill>
                  <a:schemeClr val="accent2"/>
                </a:solidFill>
                <a:ea typeface="Saira Medium" pitchFamily="34" charset="-122"/>
                <a:cs typeface="Saira Medium" pitchFamily="34" charset="-120"/>
              </a:rPr>
              <a:t>Third-Party Identity Providers</a:t>
            </a:r>
            <a:endParaRPr lang="en-US" sz="4850" b="1" dirty="0">
              <a:solidFill>
                <a:schemeClr val="accent2"/>
              </a:solidFill>
            </a:endParaRPr>
          </a:p>
        </p:txBody>
      </p:sp>
      <p:pic>
        <p:nvPicPr>
          <p:cNvPr id="3" name="Image 0" descr="preencoded.png"/>
          <p:cNvPicPr>
            <a:picLocks noChangeAspect="1"/>
          </p:cNvPicPr>
          <p:nvPr/>
        </p:nvPicPr>
        <p:blipFill>
          <a:blip r:embed="rId3"/>
          <a:stretch>
            <a:fillRect/>
          </a:stretch>
        </p:blipFill>
        <p:spPr>
          <a:xfrm>
            <a:off x="864037" y="2678430"/>
            <a:ext cx="4053840" cy="2505432"/>
          </a:xfrm>
          <a:prstGeom prst="rect">
            <a:avLst/>
          </a:prstGeom>
        </p:spPr>
      </p:pic>
      <p:sp>
        <p:nvSpPr>
          <p:cNvPr id="4" name="Text 1"/>
          <p:cNvSpPr/>
          <p:nvPr/>
        </p:nvSpPr>
        <p:spPr>
          <a:xfrm>
            <a:off x="864037" y="5492472"/>
            <a:ext cx="3086100" cy="385763"/>
          </a:xfrm>
          <a:prstGeom prst="rect">
            <a:avLst/>
          </a:prstGeom>
          <a:noFill/>
          <a:ln/>
        </p:spPr>
        <p:txBody>
          <a:bodyPr wrap="none" lIns="0" tIns="0" rIns="0" bIns="0" rtlCol="0" anchor="t"/>
          <a:lstStyle/>
          <a:p>
            <a:pPr marL="0" indent="0" algn="l">
              <a:lnSpc>
                <a:spcPts val="3000"/>
              </a:lnSpc>
              <a:buNone/>
            </a:pPr>
            <a:r>
              <a:rPr lang="en-US" sz="2400" b="1" dirty="0">
                <a:ea typeface="Saira Medium" pitchFamily="34" charset="-122"/>
                <a:cs typeface="Saira Medium" pitchFamily="34" charset="-120"/>
              </a:rPr>
              <a:t>Google Integration</a:t>
            </a:r>
            <a:endParaRPr lang="en-US" sz="2400" b="1" dirty="0"/>
          </a:p>
        </p:txBody>
      </p:sp>
      <p:sp>
        <p:nvSpPr>
          <p:cNvPr id="5" name="Text 2"/>
          <p:cNvSpPr/>
          <p:nvPr/>
        </p:nvSpPr>
        <p:spPr>
          <a:xfrm>
            <a:off x="864037" y="6026348"/>
            <a:ext cx="4053840" cy="790099"/>
          </a:xfrm>
          <a:prstGeom prst="rect">
            <a:avLst/>
          </a:prstGeom>
          <a:noFill/>
          <a:ln/>
        </p:spPr>
        <p:txBody>
          <a:bodyPr wrap="square" lIns="0" tIns="0" rIns="0" bIns="0" rtlCol="0" anchor="t"/>
          <a:lstStyle/>
          <a:p>
            <a:pPr marL="0" indent="0" algn="l">
              <a:lnSpc>
                <a:spcPts val="3100"/>
              </a:lnSpc>
              <a:buNone/>
            </a:pPr>
            <a:r>
              <a:rPr lang="en-US" sz="1900" dirty="0">
                <a:ea typeface="Roboto" pitchFamily="34" charset="-122"/>
                <a:cs typeface="Roboto" pitchFamily="34" charset="-120"/>
              </a:rPr>
              <a:t>Seamless login using Google credentials.</a:t>
            </a:r>
            <a:endParaRPr lang="en-US" sz="1900" dirty="0"/>
          </a:p>
        </p:txBody>
      </p:sp>
      <p:pic>
        <p:nvPicPr>
          <p:cNvPr id="6" name="Image 1" descr="preencoded.png"/>
          <p:cNvPicPr>
            <a:picLocks noChangeAspect="1"/>
          </p:cNvPicPr>
          <p:nvPr/>
        </p:nvPicPr>
        <p:blipFill>
          <a:blip r:embed="rId4"/>
          <a:stretch>
            <a:fillRect/>
          </a:stretch>
        </p:blipFill>
        <p:spPr>
          <a:xfrm>
            <a:off x="5288161" y="2678430"/>
            <a:ext cx="4053959" cy="2505432"/>
          </a:xfrm>
          <a:prstGeom prst="rect">
            <a:avLst/>
          </a:prstGeom>
        </p:spPr>
      </p:pic>
      <p:sp>
        <p:nvSpPr>
          <p:cNvPr id="7" name="Text 3"/>
          <p:cNvSpPr/>
          <p:nvPr/>
        </p:nvSpPr>
        <p:spPr>
          <a:xfrm>
            <a:off x="5288161" y="5492472"/>
            <a:ext cx="3086100" cy="385763"/>
          </a:xfrm>
          <a:prstGeom prst="rect">
            <a:avLst/>
          </a:prstGeom>
          <a:noFill/>
          <a:ln/>
        </p:spPr>
        <p:txBody>
          <a:bodyPr wrap="none" lIns="0" tIns="0" rIns="0" bIns="0" rtlCol="0" anchor="t"/>
          <a:lstStyle/>
          <a:p>
            <a:pPr marL="0" indent="0" algn="l">
              <a:lnSpc>
                <a:spcPts val="3000"/>
              </a:lnSpc>
              <a:buNone/>
            </a:pPr>
            <a:r>
              <a:rPr lang="en-US" sz="2400" b="1" dirty="0">
                <a:ea typeface="Saira Medium" pitchFamily="34" charset="-122"/>
                <a:cs typeface="Saira Medium" pitchFamily="34" charset="-120"/>
              </a:rPr>
              <a:t>Facebook Integration</a:t>
            </a:r>
            <a:endParaRPr lang="en-US" sz="2400" b="1" dirty="0"/>
          </a:p>
        </p:txBody>
      </p:sp>
      <p:sp>
        <p:nvSpPr>
          <p:cNvPr id="8" name="Text 4"/>
          <p:cNvSpPr/>
          <p:nvPr/>
        </p:nvSpPr>
        <p:spPr>
          <a:xfrm>
            <a:off x="5288161" y="6026348"/>
            <a:ext cx="4053959" cy="790099"/>
          </a:xfrm>
          <a:prstGeom prst="rect">
            <a:avLst/>
          </a:prstGeom>
          <a:noFill/>
          <a:ln/>
        </p:spPr>
        <p:txBody>
          <a:bodyPr wrap="square" lIns="0" tIns="0" rIns="0" bIns="0" rtlCol="0" anchor="t"/>
          <a:lstStyle/>
          <a:p>
            <a:pPr marL="0" indent="0" algn="l">
              <a:lnSpc>
                <a:spcPts val="3100"/>
              </a:lnSpc>
              <a:buNone/>
            </a:pPr>
            <a:r>
              <a:rPr lang="en-US" sz="1900" dirty="0">
                <a:ea typeface="Roboto" pitchFamily="34" charset="-122"/>
                <a:cs typeface="Roboto" pitchFamily="34" charset="-120"/>
              </a:rPr>
              <a:t>Quick access with Facebook account.</a:t>
            </a:r>
            <a:endParaRPr lang="en-US" sz="1900" dirty="0"/>
          </a:p>
        </p:txBody>
      </p:sp>
      <p:pic>
        <p:nvPicPr>
          <p:cNvPr id="9" name="Image 2" descr="preencoded.png"/>
          <p:cNvPicPr>
            <a:picLocks noChangeAspect="1"/>
          </p:cNvPicPr>
          <p:nvPr/>
        </p:nvPicPr>
        <p:blipFill>
          <a:blip r:embed="rId5"/>
          <a:stretch>
            <a:fillRect/>
          </a:stretch>
        </p:blipFill>
        <p:spPr>
          <a:xfrm>
            <a:off x="9712404" y="2678430"/>
            <a:ext cx="4053840" cy="2505432"/>
          </a:xfrm>
          <a:prstGeom prst="rect">
            <a:avLst/>
          </a:prstGeom>
        </p:spPr>
      </p:pic>
      <p:sp>
        <p:nvSpPr>
          <p:cNvPr id="10" name="Text 5"/>
          <p:cNvSpPr/>
          <p:nvPr/>
        </p:nvSpPr>
        <p:spPr>
          <a:xfrm>
            <a:off x="9712404" y="5492472"/>
            <a:ext cx="3086100" cy="385763"/>
          </a:xfrm>
          <a:prstGeom prst="rect">
            <a:avLst/>
          </a:prstGeom>
          <a:noFill/>
          <a:ln/>
        </p:spPr>
        <p:txBody>
          <a:bodyPr wrap="none" lIns="0" tIns="0" rIns="0" bIns="0" rtlCol="0" anchor="t"/>
          <a:lstStyle/>
          <a:p>
            <a:pPr marL="0" indent="0" algn="l">
              <a:lnSpc>
                <a:spcPts val="3000"/>
              </a:lnSpc>
              <a:buNone/>
            </a:pPr>
            <a:r>
              <a:rPr lang="en-US" sz="2400" b="1" dirty="0">
                <a:ea typeface="Saira Medium" pitchFamily="34" charset="-122"/>
                <a:cs typeface="Saira Medium" pitchFamily="34" charset="-120"/>
              </a:rPr>
              <a:t>Expandable Options</a:t>
            </a:r>
            <a:endParaRPr lang="en-US" sz="2400" b="1" dirty="0"/>
          </a:p>
        </p:txBody>
      </p:sp>
      <p:sp>
        <p:nvSpPr>
          <p:cNvPr id="11" name="Text 6"/>
          <p:cNvSpPr/>
          <p:nvPr/>
        </p:nvSpPr>
        <p:spPr>
          <a:xfrm>
            <a:off x="9712404" y="6026348"/>
            <a:ext cx="4053840" cy="790099"/>
          </a:xfrm>
          <a:prstGeom prst="rect">
            <a:avLst/>
          </a:prstGeom>
          <a:noFill/>
          <a:ln/>
        </p:spPr>
        <p:txBody>
          <a:bodyPr wrap="square" lIns="0" tIns="0" rIns="0" bIns="0" rtlCol="0" anchor="t"/>
          <a:lstStyle/>
          <a:p>
            <a:pPr marL="0" indent="0" algn="l">
              <a:lnSpc>
                <a:spcPts val="3100"/>
              </a:lnSpc>
              <a:buNone/>
            </a:pPr>
            <a:r>
              <a:rPr lang="en-US" sz="1900" dirty="0">
                <a:ea typeface="Roboto" pitchFamily="34" charset="-122"/>
                <a:cs typeface="Roboto" pitchFamily="34" charset="-120"/>
              </a:rPr>
              <a:t>Support for additional identity providers.</a:t>
            </a:r>
            <a:endParaRPr lang="en-US" sz="19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15122" y="706142"/>
            <a:ext cx="6079688" cy="771525"/>
          </a:xfrm>
          <a:prstGeom prst="rect">
            <a:avLst/>
          </a:prstGeom>
          <a:noFill/>
          <a:ln/>
        </p:spPr>
        <p:txBody>
          <a:bodyPr wrap="none" lIns="0" tIns="0" rIns="0" bIns="0" rtlCol="0" anchor="t"/>
          <a:lstStyle/>
          <a:p>
            <a:pPr algn="l">
              <a:lnSpc>
                <a:spcPts val="6050"/>
              </a:lnSpc>
            </a:pPr>
            <a:r>
              <a:rPr lang="en-US" sz="4850" b="1" kern="0" dirty="0">
                <a:solidFill>
                  <a:schemeClr val="accent2"/>
                </a:solidFill>
                <a:ea typeface="Times New Roman" panose="02020603050405020304" pitchFamily="18" charset="0"/>
              </a:rPr>
              <a:t>Testing the user pool integration </a:t>
            </a:r>
            <a:endParaRPr lang="en-US" sz="4850" b="1" dirty="0">
              <a:solidFill>
                <a:schemeClr val="accent2"/>
              </a:solidFill>
            </a:endParaRPr>
          </a:p>
        </p:txBody>
      </p:sp>
      <p:pic>
        <p:nvPicPr>
          <p:cNvPr id="12" name="Picture 11" descr="A screenshot of a computer&#10;&#10;Description automatically generated">
            <a:extLst>
              <a:ext uri="{FF2B5EF4-FFF2-40B4-BE49-F238E27FC236}">
                <a16:creationId xmlns:a16="http://schemas.microsoft.com/office/drawing/2014/main" id="{FB91F4D6-FFAF-33AA-758C-5E5F68C31D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2585" y="2543138"/>
            <a:ext cx="7239433" cy="4038674"/>
          </a:xfrm>
          <a:prstGeom prst="rect">
            <a:avLst/>
          </a:prstGeom>
        </p:spPr>
      </p:pic>
      <p:sp>
        <p:nvSpPr>
          <p:cNvPr id="14" name="Text 2"/>
          <p:cNvSpPr/>
          <p:nvPr/>
        </p:nvSpPr>
        <p:spPr>
          <a:xfrm>
            <a:off x="864035" y="2543138"/>
            <a:ext cx="5781861" cy="1841302"/>
          </a:xfrm>
          <a:prstGeom prst="rect">
            <a:avLst/>
          </a:prstGeom>
          <a:noFill/>
          <a:ln/>
        </p:spPr>
        <p:txBody>
          <a:bodyPr wrap="square" lIns="0" tIns="0" rIns="0" bIns="0" rtlCol="0" anchor="t"/>
          <a:lstStyle/>
          <a:p>
            <a:pPr algn="l"/>
            <a:r>
              <a:rPr lang="en-US" sz="2400" kern="0" dirty="0">
                <a:ea typeface="Roboto" charset="0"/>
                <a:cs typeface="Roboto" charset="0"/>
              </a:rPr>
              <a:t>This test proves that only a user who has been authenticated by the Amazon </a:t>
            </a:r>
            <a:r>
              <a:rPr lang="en-US" sz="2400" kern="0" dirty="0" err="1">
                <a:ea typeface="Roboto" charset="0"/>
                <a:cs typeface="Roboto" charset="0"/>
              </a:rPr>
              <a:t>Cognito</a:t>
            </a:r>
            <a:r>
              <a:rPr lang="en-US" sz="2400" kern="0" dirty="0">
                <a:ea typeface="Roboto" charset="0"/>
                <a:cs typeface="Roboto" charset="0"/>
              </a:rPr>
              <a:t> user pool can access the protected pages of the application.</a:t>
            </a:r>
          </a:p>
          <a:p>
            <a:endParaRPr lang="en-US" sz="2000" dirty="0">
              <a:ea typeface="Roboto" charset="0"/>
              <a:cs typeface="Roboto" charset="0"/>
            </a:endParaRPr>
          </a:p>
        </p:txBody>
      </p:sp>
    </p:spTree>
    <p:extLst>
      <p:ext uri="{BB962C8B-B14F-4D97-AF65-F5344CB8AC3E}">
        <p14:creationId xmlns:p14="http://schemas.microsoft.com/office/powerpoint/2010/main" val="18763286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9769" y="843441"/>
            <a:ext cx="6822162" cy="771525"/>
          </a:xfrm>
          <a:prstGeom prst="rect">
            <a:avLst/>
          </a:prstGeom>
          <a:noFill/>
          <a:ln/>
        </p:spPr>
        <p:txBody>
          <a:bodyPr wrap="none" lIns="0" tIns="0" rIns="0" bIns="0" rtlCol="0" anchor="t"/>
          <a:lstStyle/>
          <a:p>
            <a:pPr marL="0" indent="0" algn="l">
              <a:lnSpc>
                <a:spcPts val="6050"/>
              </a:lnSpc>
              <a:buNone/>
            </a:pPr>
            <a:r>
              <a:rPr lang="en-US" sz="4850" b="1" dirty="0">
                <a:solidFill>
                  <a:schemeClr val="accent2"/>
                </a:solidFill>
                <a:ea typeface="Saira Medium" pitchFamily="34" charset="-122"/>
                <a:cs typeface="Saira Medium" pitchFamily="34" charset="-120"/>
              </a:rPr>
              <a:t>Lessons and Challenges</a:t>
            </a:r>
            <a:endParaRPr lang="en-US" sz="4850" b="1" dirty="0">
              <a:solidFill>
                <a:schemeClr val="accent2"/>
              </a:solidFill>
            </a:endParaRPr>
          </a:p>
        </p:txBody>
      </p:sp>
      <p:sp>
        <p:nvSpPr>
          <p:cNvPr id="4" name="Shape 1"/>
          <p:cNvSpPr/>
          <p:nvPr/>
        </p:nvSpPr>
        <p:spPr>
          <a:xfrm>
            <a:off x="864037" y="3059906"/>
            <a:ext cx="7415927" cy="3251597"/>
          </a:xfrm>
          <a:prstGeom prst="roundRect">
            <a:avLst>
              <a:gd name="adj" fmla="val 6834"/>
            </a:avLst>
          </a:prstGeom>
          <a:noFill/>
          <a:ln w="15240">
            <a:solidFill>
              <a:srgbClr val="FFFFFF">
                <a:alpha val="24000"/>
              </a:srgbClr>
            </a:solidFill>
            <a:prstDash val="solid"/>
          </a:ln>
        </p:spPr>
        <p:txBody>
          <a:bodyPr/>
          <a:lstStyle/>
          <a:p>
            <a:endParaRPr lang="en-US"/>
          </a:p>
        </p:txBody>
      </p:sp>
      <p:sp>
        <p:nvSpPr>
          <p:cNvPr id="5" name="Shape 2"/>
          <p:cNvSpPr/>
          <p:nvPr/>
        </p:nvSpPr>
        <p:spPr>
          <a:xfrm>
            <a:off x="879277" y="3075146"/>
            <a:ext cx="7385447" cy="706517"/>
          </a:xfrm>
          <a:prstGeom prst="rect">
            <a:avLst/>
          </a:prstGeom>
          <a:solidFill>
            <a:srgbClr val="FFFFFF">
              <a:alpha val="4000"/>
            </a:srgbClr>
          </a:solidFill>
          <a:ln/>
        </p:spPr>
        <p:txBody>
          <a:bodyPr/>
          <a:lstStyle/>
          <a:p>
            <a:endParaRPr lang="en-US"/>
          </a:p>
        </p:txBody>
      </p:sp>
      <p:sp>
        <p:nvSpPr>
          <p:cNvPr id="6" name="Text 3"/>
          <p:cNvSpPr/>
          <p:nvPr/>
        </p:nvSpPr>
        <p:spPr>
          <a:xfrm>
            <a:off x="1126093" y="3230880"/>
            <a:ext cx="3195280" cy="395049"/>
          </a:xfrm>
          <a:prstGeom prst="rect">
            <a:avLst/>
          </a:prstGeom>
          <a:noFill/>
          <a:ln/>
        </p:spPr>
        <p:txBody>
          <a:bodyPr wrap="none" lIns="0" tIns="0" rIns="0" bIns="0" rtlCol="0" anchor="t"/>
          <a:lstStyle/>
          <a:p>
            <a:pPr marL="0" indent="0" algn="l">
              <a:lnSpc>
                <a:spcPts val="3100"/>
              </a:lnSpc>
              <a:buNone/>
            </a:pPr>
            <a:r>
              <a:rPr lang="en-US" sz="1900" b="1" u="sng" dirty="0">
                <a:ea typeface="Roboto" pitchFamily="34" charset="-122"/>
                <a:cs typeface="Roboto" pitchFamily="34" charset="-120"/>
              </a:rPr>
              <a:t>Challenge</a:t>
            </a:r>
            <a:endParaRPr lang="en-US" sz="1900" b="1" u="sng" dirty="0"/>
          </a:p>
        </p:txBody>
      </p:sp>
      <p:sp>
        <p:nvSpPr>
          <p:cNvPr id="7" name="Text 4"/>
          <p:cNvSpPr/>
          <p:nvPr/>
        </p:nvSpPr>
        <p:spPr>
          <a:xfrm>
            <a:off x="4822627" y="3230880"/>
            <a:ext cx="3195280" cy="395049"/>
          </a:xfrm>
          <a:prstGeom prst="rect">
            <a:avLst/>
          </a:prstGeom>
          <a:noFill/>
          <a:ln/>
        </p:spPr>
        <p:txBody>
          <a:bodyPr wrap="none" lIns="0" tIns="0" rIns="0" bIns="0" rtlCol="0" anchor="t"/>
          <a:lstStyle/>
          <a:p>
            <a:pPr marL="0" indent="0" algn="l">
              <a:lnSpc>
                <a:spcPts val="3100"/>
              </a:lnSpc>
              <a:buNone/>
            </a:pPr>
            <a:r>
              <a:rPr lang="en-US" sz="1900" b="1" u="sng" dirty="0">
                <a:ea typeface="Roboto" pitchFamily="34" charset="-122"/>
                <a:cs typeface="Roboto" pitchFamily="34" charset="-120"/>
              </a:rPr>
              <a:t>Lesson</a:t>
            </a:r>
            <a:endParaRPr lang="en-US" sz="1900" b="1" u="sng" dirty="0"/>
          </a:p>
        </p:txBody>
      </p:sp>
      <p:sp>
        <p:nvSpPr>
          <p:cNvPr id="8" name="Shape 5"/>
          <p:cNvSpPr/>
          <p:nvPr/>
        </p:nvSpPr>
        <p:spPr>
          <a:xfrm>
            <a:off x="879277" y="3781663"/>
            <a:ext cx="7385447" cy="1101566"/>
          </a:xfrm>
          <a:prstGeom prst="rect">
            <a:avLst/>
          </a:prstGeom>
          <a:solidFill>
            <a:srgbClr val="000000">
              <a:alpha val="4000"/>
            </a:srgbClr>
          </a:solidFill>
          <a:ln/>
        </p:spPr>
        <p:txBody>
          <a:bodyPr/>
          <a:lstStyle/>
          <a:p>
            <a:endParaRPr lang="en-US"/>
          </a:p>
        </p:txBody>
      </p:sp>
      <p:sp>
        <p:nvSpPr>
          <p:cNvPr id="9" name="Text 6"/>
          <p:cNvSpPr/>
          <p:nvPr/>
        </p:nvSpPr>
        <p:spPr>
          <a:xfrm>
            <a:off x="1126093" y="3937397"/>
            <a:ext cx="3195280" cy="395049"/>
          </a:xfrm>
          <a:prstGeom prst="rect">
            <a:avLst/>
          </a:prstGeom>
          <a:noFill/>
          <a:ln/>
        </p:spPr>
        <p:txBody>
          <a:bodyPr wrap="none" lIns="0" tIns="0" rIns="0" bIns="0" rtlCol="0" anchor="t"/>
          <a:lstStyle/>
          <a:p>
            <a:pPr marL="0" indent="0" algn="l">
              <a:lnSpc>
                <a:spcPts val="3100"/>
              </a:lnSpc>
              <a:buNone/>
            </a:pPr>
            <a:r>
              <a:rPr lang="en-US" sz="1900" dirty="0">
                <a:ea typeface="Roboto" pitchFamily="34" charset="-122"/>
                <a:cs typeface="Roboto" pitchFamily="34" charset="-120"/>
              </a:rPr>
              <a:t>MFA Configuration</a:t>
            </a:r>
            <a:endParaRPr lang="en-US" sz="1900" dirty="0"/>
          </a:p>
        </p:txBody>
      </p:sp>
      <p:sp>
        <p:nvSpPr>
          <p:cNvPr id="10" name="Text 7"/>
          <p:cNvSpPr/>
          <p:nvPr/>
        </p:nvSpPr>
        <p:spPr>
          <a:xfrm>
            <a:off x="4822627" y="3937397"/>
            <a:ext cx="3195280" cy="790099"/>
          </a:xfrm>
          <a:prstGeom prst="rect">
            <a:avLst/>
          </a:prstGeom>
          <a:noFill/>
          <a:ln/>
        </p:spPr>
        <p:txBody>
          <a:bodyPr wrap="square" lIns="0" tIns="0" rIns="0" bIns="0" rtlCol="0" anchor="t"/>
          <a:lstStyle/>
          <a:p>
            <a:pPr marL="0" indent="0" algn="l">
              <a:lnSpc>
                <a:spcPts val="3100"/>
              </a:lnSpc>
              <a:buNone/>
            </a:pPr>
            <a:r>
              <a:rPr lang="en-US" sz="1900" dirty="0">
                <a:ea typeface="Roboto" pitchFamily="34" charset="-122"/>
                <a:cs typeface="Roboto" pitchFamily="34" charset="-120"/>
              </a:rPr>
              <a:t>Importance of thorough testing</a:t>
            </a:r>
            <a:endParaRPr lang="en-US" sz="1900" dirty="0"/>
          </a:p>
        </p:txBody>
      </p:sp>
      <p:sp>
        <p:nvSpPr>
          <p:cNvPr id="11" name="Shape 8"/>
          <p:cNvSpPr/>
          <p:nvPr/>
        </p:nvSpPr>
        <p:spPr>
          <a:xfrm>
            <a:off x="879277" y="4883229"/>
            <a:ext cx="7385447" cy="706517"/>
          </a:xfrm>
          <a:prstGeom prst="rect">
            <a:avLst/>
          </a:prstGeom>
          <a:solidFill>
            <a:srgbClr val="FFFFFF">
              <a:alpha val="4000"/>
            </a:srgbClr>
          </a:solidFill>
          <a:ln/>
        </p:spPr>
        <p:txBody>
          <a:bodyPr/>
          <a:lstStyle/>
          <a:p>
            <a:endParaRPr lang="en-US"/>
          </a:p>
        </p:txBody>
      </p:sp>
      <p:sp>
        <p:nvSpPr>
          <p:cNvPr id="12" name="Text 9"/>
          <p:cNvSpPr/>
          <p:nvPr/>
        </p:nvSpPr>
        <p:spPr>
          <a:xfrm>
            <a:off x="1126093" y="5038963"/>
            <a:ext cx="3195280" cy="395049"/>
          </a:xfrm>
          <a:prstGeom prst="rect">
            <a:avLst/>
          </a:prstGeom>
          <a:noFill/>
          <a:ln/>
        </p:spPr>
        <p:txBody>
          <a:bodyPr wrap="none" lIns="0" tIns="0" rIns="0" bIns="0" rtlCol="0" anchor="t"/>
          <a:lstStyle/>
          <a:p>
            <a:pPr marL="0" indent="0" algn="l">
              <a:lnSpc>
                <a:spcPts val="3100"/>
              </a:lnSpc>
              <a:buNone/>
            </a:pPr>
            <a:r>
              <a:rPr lang="en-US" sz="1900" dirty="0">
                <a:ea typeface="Roboto" pitchFamily="34" charset="-122"/>
                <a:cs typeface="Roboto" pitchFamily="34" charset="-120"/>
              </a:rPr>
              <a:t>Third-party errors</a:t>
            </a:r>
            <a:endParaRPr lang="en-US" sz="1900" dirty="0"/>
          </a:p>
        </p:txBody>
      </p:sp>
      <p:sp>
        <p:nvSpPr>
          <p:cNvPr id="13" name="Text 10"/>
          <p:cNvSpPr/>
          <p:nvPr/>
        </p:nvSpPr>
        <p:spPr>
          <a:xfrm>
            <a:off x="4822627" y="5038963"/>
            <a:ext cx="3195280" cy="395049"/>
          </a:xfrm>
          <a:prstGeom prst="rect">
            <a:avLst/>
          </a:prstGeom>
          <a:noFill/>
          <a:ln/>
        </p:spPr>
        <p:txBody>
          <a:bodyPr wrap="none" lIns="0" tIns="0" rIns="0" bIns="0" rtlCol="0" anchor="t"/>
          <a:lstStyle/>
          <a:p>
            <a:pPr marL="0" indent="0" algn="l">
              <a:lnSpc>
                <a:spcPts val="3100"/>
              </a:lnSpc>
              <a:buNone/>
            </a:pPr>
            <a:r>
              <a:rPr lang="en-US" sz="1900" dirty="0">
                <a:ea typeface="Roboto" pitchFamily="34" charset="-122"/>
                <a:cs typeface="Roboto" pitchFamily="34" charset="-120"/>
              </a:rPr>
              <a:t>Robust error handling crucial</a:t>
            </a:r>
            <a:endParaRPr lang="en-US" sz="1900" dirty="0"/>
          </a:p>
        </p:txBody>
      </p:sp>
      <p:sp>
        <p:nvSpPr>
          <p:cNvPr id="14" name="Shape 11"/>
          <p:cNvSpPr/>
          <p:nvPr/>
        </p:nvSpPr>
        <p:spPr>
          <a:xfrm>
            <a:off x="879277" y="5589746"/>
            <a:ext cx="7385447" cy="706517"/>
          </a:xfrm>
          <a:prstGeom prst="rect">
            <a:avLst/>
          </a:prstGeom>
          <a:solidFill>
            <a:srgbClr val="000000">
              <a:alpha val="4000"/>
            </a:srgbClr>
          </a:solidFill>
          <a:ln/>
        </p:spPr>
        <p:txBody>
          <a:bodyPr/>
          <a:lstStyle/>
          <a:p>
            <a:endParaRPr lang="en-US"/>
          </a:p>
        </p:txBody>
      </p:sp>
      <p:sp>
        <p:nvSpPr>
          <p:cNvPr id="15" name="Text 12"/>
          <p:cNvSpPr/>
          <p:nvPr/>
        </p:nvSpPr>
        <p:spPr>
          <a:xfrm>
            <a:off x="1126093" y="5745480"/>
            <a:ext cx="3195280" cy="395049"/>
          </a:xfrm>
          <a:prstGeom prst="rect">
            <a:avLst/>
          </a:prstGeom>
          <a:noFill/>
          <a:ln/>
        </p:spPr>
        <p:txBody>
          <a:bodyPr wrap="none" lIns="0" tIns="0" rIns="0" bIns="0" rtlCol="0" anchor="t"/>
          <a:lstStyle/>
          <a:p>
            <a:pPr marL="0" indent="0" algn="l">
              <a:lnSpc>
                <a:spcPts val="3100"/>
              </a:lnSpc>
              <a:buNone/>
            </a:pPr>
            <a:r>
              <a:rPr lang="en-US" sz="1900" dirty="0">
                <a:ea typeface="Roboto" pitchFamily="34" charset="-122"/>
                <a:cs typeface="Roboto" pitchFamily="34" charset="-120"/>
              </a:rPr>
              <a:t>AWS resource management</a:t>
            </a:r>
            <a:endParaRPr lang="en-US" sz="1900" dirty="0"/>
          </a:p>
        </p:txBody>
      </p:sp>
      <p:sp>
        <p:nvSpPr>
          <p:cNvPr id="16" name="Text 13"/>
          <p:cNvSpPr/>
          <p:nvPr/>
        </p:nvSpPr>
        <p:spPr>
          <a:xfrm>
            <a:off x="4822627" y="5745480"/>
            <a:ext cx="3195280" cy="395049"/>
          </a:xfrm>
          <a:prstGeom prst="rect">
            <a:avLst/>
          </a:prstGeom>
          <a:noFill/>
          <a:ln/>
        </p:spPr>
        <p:txBody>
          <a:bodyPr wrap="none" lIns="0" tIns="0" rIns="0" bIns="0" rtlCol="0" anchor="t"/>
          <a:lstStyle/>
          <a:p>
            <a:pPr marL="0" indent="0" algn="l">
              <a:lnSpc>
                <a:spcPts val="3100"/>
              </a:lnSpc>
              <a:buNone/>
            </a:pPr>
            <a:r>
              <a:rPr lang="en-US" sz="1900" dirty="0">
                <a:ea typeface="Roboto" pitchFamily="34" charset="-122"/>
                <a:cs typeface="Roboto" pitchFamily="34" charset="-120"/>
              </a:rPr>
              <a:t>Effective use of IAM policies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AC84820-501E-6FE1-F919-77F1CB557C43}"/>
              </a:ext>
            </a:extLst>
          </p:cNvPr>
          <p:cNvPicPr>
            <a:picLocks noChangeAspect="1"/>
          </p:cNvPicPr>
          <p:nvPr/>
        </p:nvPicPr>
        <p:blipFill>
          <a:blip r:embed="rId2"/>
          <a:srcRect r="14525"/>
          <a:stretch/>
        </p:blipFill>
        <p:spPr>
          <a:xfrm>
            <a:off x="7484882" y="0"/>
            <a:ext cx="7145518" cy="8102338"/>
          </a:xfrm>
          <a:prstGeom prst="rect">
            <a:avLst/>
          </a:prstGeom>
        </p:spPr>
      </p:pic>
      <p:sp>
        <p:nvSpPr>
          <p:cNvPr id="4" name="TextBox 3">
            <a:extLst>
              <a:ext uri="{FF2B5EF4-FFF2-40B4-BE49-F238E27FC236}">
                <a16:creationId xmlns:a16="http://schemas.microsoft.com/office/drawing/2014/main" id="{F5DBD1EC-4585-37A0-51FC-523CD5B1E2BE}"/>
              </a:ext>
            </a:extLst>
          </p:cNvPr>
          <p:cNvSpPr txBox="1"/>
          <p:nvPr/>
        </p:nvSpPr>
        <p:spPr>
          <a:xfrm>
            <a:off x="716438" y="766758"/>
            <a:ext cx="4680407" cy="707886"/>
          </a:xfrm>
          <a:prstGeom prst="rect">
            <a:avLst/>
          </a:prstGeom>
          <a:noFill/>
        </p:spPr>
        <p:txBody>
          <a:bodyPr wrap="square" rtlCol="0">
            <a:spAutoFit/>
          </a:bodyPr>
          <a:lstStyle/>
          <a:p>
            <a:pPr algn="l"/>
            <a:r>
              <a:rPr lang="en-US" sz="4000" b="1" dirty="0">
                <a:solidFill>
                  <a:schemeClr val="accent2"/>
                </a:solidFill>
              </a:rPr>
              <a:t>Project Assignment </a:t>
            </a:r>
          </a:p>
        </p:txBody>
      </p:sp>
      <p:sp>
        <p:nvSpPr>
          <p:cNvPr id="8" name="TextBox 7">
            <a:extLst>
              <a:ext uri="{FF2B5EF4-FFF2-40B4-BE49-F238E27FC236}">
                <a16:creationId xmlns:a16="http://schemas.microsoft.com/office/drawing/2014/main" id="{18FF1246-89D1-4A03-CB20-1E1B08D3CDE6}"/>
              </a:ext>
            </a:extLst>
          </p:cNvPr>
          <p:cNvSpPr txBox="1"/>
          <p:nvPr/>
        </p:nvSpPr>
        <p:spPr>
          <a:xfrm>
            <a:off x="556182" y="1985683"/>
            <a:ext cx="7315200" cy="3693319"/>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tab pos="342900" algn="l"/>
                <a:tab pos="5754688" algn="r"/>
              </a:tabLst>
            </a:pPr>
            <a:endParaRPr kumimoji="0" lang="en-US" altLang="en-US" sz="1800" b="0" i="0" strike="noStrike" cap="none" normalizeH="0" baseline="0" dirty="0">
              <a:ln>
                <a:noFill/>
              </a:ln>
              <a:effectLst/>
              <a:ea typeface="Times New Roman" panose="020206030504050203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tabLst>
                <a:tab pos="342900" algn="l"/>
                <a:tab pos="5754688" algn="r"/>
              </a:tabLst>
            </a:pPr>
            <a:r>
              <a:rPr kumimoji="0" lang="en-US" altLang="en-US" sz="1800" b="1" i="0" strike="noStrike" cap="none" normalizeH="0" baseline="0" dirty="0">
                <a:ln>
                  <a:noFill/>
                </a:ln>
                <a:solidFill>
                  <a:schemeClr val="accent2"/>
                </a:solidFill>
                <a:effectLst/>
                <a:ea typeface="Times New Roman" panose="02020603050405020304" pitchFamily="18" charset="0"/>
                <a:cs typeface="Calibri" panose="020F0502020204030204" pitchFamily="34" charset="0"/>
              </a:rPr>
              <a:t>Assign to: Esraa Atef Eldegwy</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r>
              <a:rPr kumimoji="0" lang="en-US" altLang="en-US" sz="1800" b="0" i="0" strike="noStrike" cap="none" normalizeH="0" baseline="0" dirty="0">
                <a:ln>
                  <a:noFill/>
                </a:ln>
                <a:effectLst/>
                <a:ea typeface="Times New Roman" panose="02020603050405020304" pitchFamily="18" charset="0"/>
                <a:cs typeface="Calibri" panose="020F0502020204030204" pitchFamily="34" charset="0"/>
              </a:rPr>
              <a:t>Project 9: Creating An Amazon Virtual Private Cloud</a:t>
            </a:r>
          </a:p>
          <a:p>
            <a:pPr marR="0" lvl="0" algn="l" defTabSz="914400" rtl="0" eaLnBrk="0" fontAlgn="base" latinLnBrk="0" hangingPunct="0">
              <a:lnSpc>
                <a:spcPct val="100000"/>
              </a:lnSpc>
              <a:spcBef>
                <a:spcPct val="0"/>
              </a:spcBef>
              <a:spcAft>
                <a:spcPct val="0"/>
              </a:spcAft>
              <a:buClrTx/>
              <a:buSzTx/>
              <a:tabLst>
                <a:tab pos="342900" algn="l"/>
                <a:tab pos="5754688" algn="r"/>
              </a:tabLst>
            </a:pPr>
            <a:endParaRPr lang="en-US" altLang="en-US" dirty="0">
              <a:ea typeface="Times New Roman" panose="020206030504050203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tabLst>
                <a:tab pos="342900" algn="l"/>
                <a:tab pos="5754688" algn="r"/>
              </a:tabLst>
            </a:pPr>
            <a:endParaRPr kumimoji="0" lang="en-US" altLang="en-US" sz="1800" b="0" i="0" strike="noStrike" cap="none" normalizeH="0" baseline="0" dirty="0">
              <a:ln>
                <a:noFill/>
              </a:ln>
              <a:effectLst/>
              <a:ea typeface="Times New Roman" panose="020206030504050203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tabLst>
                <a:tab pos="342900" algn="l"/>
                <a:tab pos="5754688" algn="r"/>
              </a:tabLst>
            </a:pPr>
            <a:endParaRPr lang="en-US" altLang="en-US" dirty="0">
              <a:ea typeface="Times New Roman" panose="020206030504050203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tabLst>
                <a:tab pos="342900" algn="l"/>
                <a:tab pos="5754688" algn="r"/>
              </a:tabLst>
            </a:pPr>
            <a:r>
              <a:rPr kumimoji="0" lang="en-US" altLang="en-US" sz="1800" b="1" i="0" strike="noStrike" cap="none" normalizeH="0" baseline="0" dirty="0">
                <a:ln>
                  <a:noFill/>
                </a:ln>
                <a:solidFill>
                  <a:schemeClr val="accent2"/>
                </a:solidFill>
                <a:effectLst/>
                <a:ea typeface="Times New Roman" panose="02020603050405020304" pitchFamily="18" charset="0"/>
                <a:cs typeface="Calibri" panose="020F0502020204030204" pitchFamily="34" charset="0"/>
              </a:rPr>
              <a:t>Assign to Ahmed Khaled Ahmed</a:t>
            </a:r>
            <a:endParaRPr kumimoji="0" lang="en-US" altLang="en-US" sz="1800" b="0" i="0" strike="noStrike" cap="none" normalizeH="0" baseline="0" dirty="0">
              <a:ln>
                <a:noFill/>
              </a:ln>
              <a:effectLst/>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r>
              <a:rPr kumimoji="0" lang="en-US" altLang="en-US" sz="1800" b="0" i="0" strike="noStrike" cap="none" normalizeH="0" baseline="0" dirty="0">
                <a:ln>
                  <a:noFill/>
                </a:ln>
                <a:effectLst/>
                <a:ea typeface="Times New Roman" panose="02020603050405020304" pitchFamily="18" charset="0"/>
                <a:cs typeface="Calibri" panose="020F0502020204030204" pitchFamily="34" charset="0"/>
              </a:rPr>
              <a:t>Project 10: Creating A VPC Peering Connection</a:t>
            </a:r>
            <a:endParaRPr lang="en-US" altLang="en-US" dirty="0">
              <a:ea typeface="Times New Roman" panose="02020603050405020304" pitchFamily="18"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endParaRPr kumimoji="0" lang="en-US" altLang="en-US" sz="1800" b="0" i="0" strike="noStrike" cap="none" normalizeH="0" baseline="0" dirty="0">
              <a:ln>
                <a:noFill/>
              </a:ln>
              <a:effectLst/>
              <a:ea typeface="Times New Roman" panose="02020603050405020304" pitchFamily="18"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endParaRPr kumimoji="0" lang="en-US" altLang="en-US" sz="1800" b="0" i="0" strike="noStrike" cap="none" normalizeH="0" baseline="0" dirty="0">
              <a:ln>
                <a:noFill/>
              </a:ln>
              <a:effectLst/>
              <a:ea typeface="Times New Roman" panose="02020603050405020304" pitchFamily="18" charset="0"/>
              <a:cs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endParaRPr lang="en-US" altLang="en-US" dirty="0">
              <a:ea typeface="Times New Roman" panose="02020603050405020304" pitchFamily="18" charset="0"/>
              <a:cs typeface="Calibri" panose="020F0502020204030204" pitchFamily="34" charset="0"/>
            </a:endParaRPr>
          </a:p>
          <a:p>
            <a:pPr marR="0" lvl="0" algn="l" defTabSz="914400" rtl="0" eaLnBrk="0" fontAlgn="base" latinLnBrk="0" hangingPunct="0">
              <a:lnSpc>
                <a:spcPct val="100000"/>
              </a:lnSpc>
              <a:spcBef>
                <a:spcPct val="0"/>
              </a:spcBef>
              <a:spcAft>
                <a:spcPct val="0"/>
              </a:spcAft>
              <a:buClrTx/>
              <a:buSzTx/>
              <a:tabLst>
                <a:tab pos="342900" algn="l"/>
                <a:tab pos="5754688" algn="r"/>
              </a:tabLst>
            </a:pPr>
            <a:r>
              <a:rPr kumimoji="0" lang="en-US" altLang="en-US" sz="1800" b="1" i="0" strike="noStrike" cap="none" normalizeH="0" baseline="0" dirty="0">
                <a:ln>
                  <a:noFill/>
                </a:ln>
                <a:solidFill>
                  <a:schemeClr val="accent2"/>
                </a:solidFill>
                <a:effectLst/>
                <a:ea typeface="Times New Roman" panose="02020603050405020304" pitchFamily="18" charset="0"/>
                <a:cs typeface="Calibri" panose="020F0502020204030204" pitchFamily="34" charset="0"/>
              </a:rPr>
              <a:t>Assign to Yousef Ashraf </a:t>
            </a:r>
            <a:r>
              <a:rPr kumimoji="0" lang="en-US" altLang="en-US" sz="1800" b="1" i="0" strike="noStrike" cap="none" normalizeH="0" baseline="0" dirty="0" err="1">
                <a:ln>
                  <a:noFill/>
                </a:ln>
                <a:solidFill>
                  <a:schemeClr val="accent2"/>
                </a:solidFill>
                <a:effectLst/>
                <a:ea typeface="Times New Roman" panose="02020603050405020304" pitchFamily="18" charset="0"/>
                <a:cs typeface="Calibri" panose="020F0502020204030204" pitchFamily="34" charset="0"/>
              </a:rPr>
              <a:t>AbdelRazek</a:t>
            </a:r>
            <a:r>
              <a:rPr kumimoji="0" lang="en-US" altLang="en-US" sz="1800" b="1" i="0" strike="noStrike" cap="none" normalizeH="0" baseline="0" dirty="0">
                <a:ln>
                  <a:noFill/>
                </a:ln>
                <a:solidFill>
                  <a:schemeClr val="accent2"/>
                </a:solidFill>
                <a:effectLst/>
                <a:ea typeface="Times New Roman" panose="02020603050405020304" pitchFamily="18" charset="0"/>
                <a:cs typeface="Calibri" panose="020F0502020204030204" pitchFamily="34" charset="0"/>
              </a:rPr>
              <a:t> &amp; Ashraf Abdo </a:t>
            </a:r>
            <a:r>
              <a:rPr kumimoji="0" lang="en-US" altLang="en-US" sz="1800" b="1" i="0" strike="noStrike" cap="none" normalizeH="0" baseline="0" dirty="0" err="1">
                <a:ln>
                  <a:noFill/>
                </a:ln>
                <a:solidFill>
                  <a:schemeClr val="accent2"/>
                </a:solidFill>
                <a:effectLst/>
                <a:ea typeface="Times New Roman" panose="02020603050405020304" pitchFamily="18" charset="0"/>
                <a:cs typeface="Calibri" panose="020F0502020204030204" pitchFamily="34" charset="0"/>
              </a:rPr>
              <a:t>Abdo</a:t>
            </a:r>
            <a:endParaRPr kumimoji="0" lang="en-US" altLang="en-US" sz="1800" b="0" i="0" strike="noStrike" cap="none" normalizeH="0" baseline="0" dirty="0">
              <a:ln>
                <a:noFill/>
              </a:ln>
              <a:effectLst/>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342900" algn="l"/>
                <a:tab pos="5754688" algn="r"/>
              </a:tabLst>
            </a:pPr>
            <a:r>
              <a:rPr kumimoji="0" lang="en-US" altLang="en-US" sz="1800" b="0" i="0" strike="noStrike" cap="none" normalizeH="0" baseline="0" dirty="0">
                <a:ln>
                  <a:noFill/>
                </a:ln>
                <a:effectLst/>
                <a:ea typeface="Times New Roman" panose="02020603050405020304" pitchFamily="18" charset="0"/>
                <a:cs typeface="Calibri" panose="020F0502020204030204" pitchFamily="34" charset="0"/>
              </a:rPr>
              <a:t>Project 11: Securing Applications Using Amazon Cognito </a:t>
            </a:r>
          </a:p>
        </p:txBody>
      </p:sp>
    </p:spTree>
    <p:extLst>
      <p:ext uri="{BB962C8B-B14F-4D97-AF65-F5344CB8AC3E}">
        <p14:creationId xmlns:p14="http://schemas.microsoft.com/office/powerpoint/2010/main" val="34410738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BC1696-35C9-50C2-FEB6-25C4C2EECB00}"/>
              </a:ext>
            </a:extLst>
          </p:cNvPr>
          <p:cNvPicPr>
            <a:picLocks noChangeAspect="1"/>
          </p:cNvPicPr>
          <p:nvPr/>
        </p:nvPicPr>
        <p:blipFill>
          <a:blip r:embed="rId2"/>
          <a:stretch>
            <a:fillRect/>
          </a:stretch>
        </p:blipFill>
        <p:spPr>
          <a:xfrm>
            <a:off x="0" y="0"/>
            <a:ext cx="14630400" cy="8229600"/>
          </a:xfrm>
          <a:prstGeom prst="rect">
            <a:avLst/>
          </a:prstGeom>
        </p:spPr>
      </p:pic>
      <p:sp>
        <p:nvSpPr>
          <p:cNvPr id="3" name="TextBox 2">
            <a:extLst>
              <a:ext uri="{FF2B5EF4-FFF2-40B4-BE49-F238E27FC236}">
                <a16:creationId xmlns:a16="http://schemas.microsoft.com/office/drawing/2014/main" id="{E1EFE428-5B27-0B43-C06D-9D14BF277DC2}"/>
              </a:ext>
            </a:extLst>
          </p:cNvPr>
          <p:cNvSpPr txBox="1"/>
          <p:nvPr/>
        </p:nvSpPr>
        <p:spPr>
          <a:xfrm>
            <a:off x="9129861" y="4392891"/>
            <a:ext cx="4973187" cy="1292662"/>
          </a:xfrm>
          <a:prstGeom prst="rect">
            <a:avLst/>
          </a:prstGeom>
          <a:noFill/>
        </p:spPr>
        <p:txBody>
          <a:bodyPr wrap="square" rtlCol="0">
            <a:spAutoFit/>
          </a:bodyPr>
          <a:lstStyle/>
          <a:p>
            <a:pPr algn="l"/>
            <a:endParaRPr lang="en-US" sz="1800" b="0" i="0" u="none" strike="noStrike" baseline="0" dirty="0">
              <a:solidFill>
                <a:srgbClr val="000000"/>
              </a:solidFill>
            </a:endParaRPr>
          </a:p>
          <a:p>
            <a:pPr lvl="2" algn="l"/>
            <a:r>
              <a:rPr lang="en-US" sz="6000" b="1" i="0" u="none" strike="noStrike" baseline="0" dirty="0">
                <a:solidFill>
                  <a:schemeClr val="accent2"/>
                </a:solidFill>
              </a:rPr>
              <a:t>Questions </a:t>
            </a:r>
            <a:endParaRPr lang="en-US" sz="6000" dirty="0">
              <a:solidFill>
                <a:schemeClr val="bg1"/>
              </a:solidFill>
            </a:endParaRPr>
          </a:p>
        </p:txBody>
      </p:sp>
    </p:spTree>
    <p:extLst>
      <p:ext uri="{BB962C8B-B14F-4D97-AF65-F5344CB8AC3E}">
        <p14:creationId xmlns:p14="http://schemas.microsoft.com/office/powerpoint/2010/main" val="40216365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 y="0"/>
            <a:ext cx="1462674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A65CD3EF-0AD6-FC48-E510-A3D5972C8127}"/>
              </a:ext>
            </a:extLst>
          </p:cNvPr>
          <p:cNvPicPr>
            <a:picLocks noChangeAspect="1"/>
          </p:cNvPicPr>
          <p:nvPr/>
        </p:nvPicPr>
        <p:blipFill>
          <a:blip r:embed="rId2"/>
          <a:srcRect t="3017" b="3251"/>
          <a:stretch/>
        </p:blipFill>
        <p:spPr>
          <a:xfrm>
            <a:off x="20" y="1538"/>
            <a:ext cx="14630380" cy="8228062"/>
          </a:xfrm>
          <a:prstGeom prst="rect">
            <a:avLst/>
          </a:prstGeom>
        </p:spPr>
      </p:pic>
    </p:spTree>
    <p:extLst>
      <p:ext uri="{BB962C8B-B14F-4D97-AF65-F5344CB8AC3E}">
        <p14:creationId xmlns:p14="http://schemas.microsoft.com/office/powerpoint/2010/main" val="437054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 y="0"/>
            <a:ext cx="1462674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8C141926-1420-8E69-9F1C-A42481376C29}"/>
              </a:ext>
            </a:extLst>
          </p:cNvPr>
          <p:cNvPicPr>
            <a:picLocks noChangeAspect="1"/>
          </p:cNvPicPr>
          <p:nvPr/>
        </p:nvPicPr>
        <p:blipFill>
          <a:blip r:embed="rId2"/>
          <a:srcRect b="8180"/>
          <a:stretch/>
        </p:blipFill>
        <p:spPr>
          <a:xfrm>
            <a:off x="1828" y="0"/>
            <a:ext cx="5616017" cy="8228062"/>
          </a:xfrm>
          <a:prstGeom prst="rect">
            <a:avLst/>
          </a:prstGeom>
        </p:spPr>
      </p:pic>
      <p:sp>
        <p:nvSpPr>
          <p:cNvPr id="3" name="TextBox 2">
            <a:extLst>
              <a:ext uri="{FF2B5EF4-FFF2-40B4-BE49-F238E27FC236}">
                <a16:creationId xmlns:a16="http://schemas.microsoft.com/office/drawing/2014/main" id="{805E9C3B-0A8F-76A9-4825-206B0F65C28E}"/>
              </a:ext>
            </a:extLst>
          </p:cNvPr>
          <p:cNvSpPr txBox="1"/>
          <p:nvPr/>
        </p:nvSpPr>
        <p:spPr>
          <a:xfrm>
            <a:off x="5693790" y="2568804"/>
            <a:ext cx="8738568" cy="1600438"/>
          </a:xfrm>
          <a:prstGeom prst="rect">
            <a:avLst/>
          </a:prstGeom>
          <a:noFill/>
        </p:spPr>
        <p:txBody>
          <a:bodyPr wrap="square" rtlCol="0">
            <a:spAutoFit/>
          </a:bodyPr>
          <a:lstStyle/>
          <a:p>
            <a:pPr algn="l"/>
            <a:r>
              <a:rPr kumimoji="0" lang="en-US" altLang="en-US" sz="4000" b="1" i="0" strike="noStrike" cap="none" normalizeH="0" baseline="0" dirty="0">
                <a:ln>
                  <a:noFill/>
                </a:ln>
                <a:solidFill>
                  <a:schemeClr val="accent2"/>
                </a:solidFill>
                <a:effectLst/>
                <a:ea typeface="Times New Roman" panose="02020603050405020304" pitchFamily="18" charset="0"/>
                <a:cs typeface="Calibri" panose="020F0502020204030204" pitchFamily="34" charset="0"/>
              </a:rPr>
              <a:t>Project 9: Creating An Amazon Virtual Private Cloud</a:t>
            </a:r>
          </a:p>
          <a:p>
            <a:pPr algn="l"/>
            <a:endParaRPr lang="en-US" dirty="0"/>
          </a:p>
        </p:txBody>
      </p:sp>
      <p:sp>
        <p:nvSpPr>
          <p:cNvPr id="4" name="TextBox 3">
            <a:extLst>
              <a:ext uri="{FF2B5EF4-FFF2-40B4-BE49-F238E27FC236}">
                <a16:creationId xmlns:a16="http://schemas.microsoft.com/office/drawing/2014/main" id="{34144A2E-93E8-0255-DEB4-718ED2C6937F}"/>
              </a:ext>
            </a:extLst>
          </p:cNvPr>
          <p:cNvSpPr txBox="1"/>
          <p:nvPr/>
        </p:nvSpPr>
        <p:spPr>
          <a:xfrm>
            <a:off x="5750350" y="5021579"/>
            <a:ext cx="7027683" cy="584775"/>
          </a:xfrm>
          <a:prstGeom prst="rect">
            <a:avLst/>
          </a:prstGeom>
          <a:noFill/>
        </p:spPr>
        <p:txBody>
          <a:bodyPr wrap="square" rtlCol="0">
            <a:spAutoFit/>
          </a:bodyPr>
          <a:lstStyle/>
          <a:p>
            <a:pPr algn="l"/>
            <a:r>
              <a:rPr lang="en-US" sz="3200" dirty="0"/>
              <a:t>Presented By: </a:t>
            </a:r>
            <a:r>
              <a:rPr lang="en-US" sz="3200" b="1" dirty="0"/>
              <a:t>Esraa Atef Eldegwy</a:t>
            </a:r>
          </a:p>
        </p:txBody>
      </p:sp>
    </p:spTree>
    <p:extLst>
      <p:ext uri="{BB962C8B-B14F-4D97-AF65-F5344CB8AC3E}">
        <p14:creationId xmlns:p14="http://schemas.microsoft.com/office/powerpoint/2010/main" val="1893747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B690154-F3C0-8623-D1EC-682BA404B2FE}"/>
              </a:ext>
            </a:extLst>
          </p:cNvPr>
          <p:cNvSpPr txBox="1"/>
          <p:nvPr/>
        </p:nvSpPr>
        <p:spPr>
          <a:xfrm>
            <a:off x="900261" y="875166"/>
            <a:ext cx="4680407" cy="707886"/>
          </a:xfrm>
          <a:prstGeom prst="rect">
            <a:avLst/>
          </a:prstGeom>
          <a:noFill/>
        </p:spPr>
        <p:txBody>
          <a:bodyPr wrap="square" rtlCol="0">
            <a:spAutoFit/>
          </a:bodyPr>
          <a:lstStyle/>
          <a:p>
            <a:pPr algn="l"/>
            <a:r>
              <a:rPr lang="en-US" sz="4000" b="1" dirty="0">
                <a:solidFill>
                  <a:schemeClr val="accent2"/>
                </a:solidFill>
              </a:rPr>
              <a:t>Project Overview </a:t>
            </a:r>
          </a:p>
        </p:txBody>
      </p:sp>
      <p:sp>
        <p:nvSpPr>
          <p:cNvPr id="6" name="TextBox 5">
            <a:extLst>
              <a:ext uri="{FF2B5EF4-FFF2-40B4-BE49-F238E27FC236}">
                <a16:creationId xmlns:a16="http://schemas.microsoft.com/office/drawing/2014/main" id="{04BC862B-608E-84A3-C341-E9E054F6DB0B}"/>
              </a:ext>
            </a:extLst>
          </p:cNvPr>
          <p:cNvSpPr txBox="1"/>
          <p:nvPr/>
        </p:nvSpPr>
        <p:spPr>
          <a:xfrm>
            <a:off x="900261" y="1921689"/>
            <a:ext cx="7940844" cy="4832092"/>
          </a:xfrm>
          <a:prstGeom prst="rect">
            <a:avLst/>
          </a:prstGeom>
          <a:noFill/>
        </p:spPr>
        <p:txBody>
          <a:bodyPr wrap="square">
            <a:spAutoFit/>
          </a:bodyPr>
          <a:lstStyle/>
          <a:p>
            <a:pPr marL="0" marR="0" algn="l">
              <a:spcBef>
                <a:spcPts val="600"/>
              </a:spcBef>
              <a:spcAft>
                <a:spcPts val="600"/>
              </a:spcAft>
            </a:pPr>
            <a:r>
              <a:rPr lang="en-IN" sz="2000" dirty="0">
                <a:effectLst/>
                <a:ea typeface="Times New Roman" panose="02020603050405020304" pitchFamily="18" charset="0"/>
              </a:rPr>
              <a:t>This project demonstrates how to create a Virtual Private Cloud (VPC) using Amazon VPC, enabling you to deploy a secure private network in AWS. You will learn to create a VPC, set up public and private subnets, attach an internet gateway, and launch an application server to test the VPC configuration.</a:t>
            </a:r>
          </a:p>
          <a:p>
            <a:pPr marL="0" marR="0" algn="l">
              <a:spcBef>
                <a:spcPts val="600"/>
              </a:spcBef>
              <a:spcAft>
                <a:spcPts val="600"/>
              </a:spcAft>
            </a:pPr>
            <a:endParaRPr lang="en-US" sz="2000" dirty="0">
              <a:effectLst/>
              <a:ea typeface="Times New Roman" panose="02020603050405020304" pitchFamily="18" charset="0"/>
            </a:endParaRPr>
          </a:p>
          <a:p>
            <a:pPr marL="0" marR="0" algn="l" rtl="0">
              <a:spcBef>
                <a:spcPts val="600"/>
              </a:spcBef>
              <a:spcAft>
                <a:spcPts val="600"/>
              </a:spcAft>
            </a:pPr>
            <a:r>
              <a:rPr lang="en-IN" sz="2800" dirty="0">
                <a:solidFill>
                  <a:srgbClr val="E36C0A"/>
                </a:solidFill>
                <a:effectLst/>
                <a:latin typeface="Calibri" panose="020F0502020204030204" pitchFamily="34" charset="0"/>
                <a:ea typeface="Times New Roman" panose="02020603050405020304" pitchFamily="18" charset="0"/>
              </a:rPr>
              <a:t>Project Tasks:</a:t>
            </a:r>
            <a:endParaRPr lang="en-US" sz="1400" dirty="0">
              <a:effectLst/>
              <a:ea typeface="Times New Roman" panose="02020603050405020304" pitchFamily="18" charset="0"/>
            </a:endParaRPr>
          </a:p>
          <a:p>
            <a:pPr marL="342900" marR="0" lvl="0" indent="-342900" algn="l" rtl="0">
              <a:spcBef>
                <a:spcPts val="600"/>
              </a:spcBef>
              <a:spcAft>
                <a:spcPts val="600"/>
              </a:spcAft>
              <a:buFont typeface="Symbol" panose="05050102010706020507" pitchFamily="18" charset="2"/>
              <a:buChar char=""/>
            </a:pPr>
            <a:r>
              <a:rPr lang="en-US" sz="1800" dirty="0">
                <a:effectLst/>
                <a:ea typeface="Times New Roman" panose="02020603050405020304" pitchFamily="18" charset="0"/>
              </a:rPr>
              <a:t>Deploy a VPC.</a:t>
            </a:r>
            <a:endParaRPr lang="en-US" sz="1400" dirty="0">
              <a:effectLst/>
              <a:ea typeface="Times New Roman" panose="02020603050405020304" pitchFamily="18" charset="0"/>
            </a:endParaRPr>
          </a:p>
          <a:p>
            <a:pPr marL="342900" marR="0" lvl="0" indent="-342900" algn="l" rtl="0">
              <a:spcBef>
                <a:spcPts val="600"/>
              </a:spcBef>
              <a:spcAft>
                <a:spcPts val="600"/>
              </a:spcAft>
              <a:buFont typeface="Symbol" panose="05050102010706020507" pitchFamily="18" charset="2"/>
              <a:buChar char=""/>
            </a:pPr>
            <a:r>
              <a:rPr lang="en-US" sz="1800" dirty="0">
                <a:effectLst/>
                <a:ea typeface="Times New Roman" panose="02020603050405020304" pitchFamily="18" charset="0"/>
              </a:rPr>
              <a:t>Create public and private subnets.</a:t>
            </a:r>
            <a:endParaRPr lang="en-US" sz="1400" dirty="0">
              <a:effectLst/>
              <a:ea typeface="Times New Roman" panose="02020603050405020304" pitchFamily="18" charset="0"/>
            </a:endParaRPr>
          </a:p>
          <a:p>
            <a:pPr marL="342900" marR="0" lvl="0" indent="-342900" algn="l" rtl="0">
              <a:spcBef>
                <a:spcPts val="600"/>
              </a:spcBef>
              <a:spcAft>
                <a:spcPts val="600"/>
              </a:spcAft>
              <a:buFont typeface="Symbol" panose="05050102010706020507" pitchFamily="18" charset="2"/>
              <a:buChar char=""/>
            </a:pPr>
            <a:r>
              <a:rPr lang="en-US" sz="1800" dirty="0">
                <a:effectLst/>
                <a:ea typeface="Times New Roman" panose="02020603050405020304" pitchFamily="18" charset="0"/>
              </a:rPr>
              <a:t>Set up an internet gateway and attach it to the VPC.</a:t>
            </a:r>
            <a:endParaRPr lang="en-US" sz="1400" dirty="0">
              <a:effectLst/>
              <a:ea typeface="Times New Roman" panose="02020603050405020304" pitchFamily="18" charset="0"/>
            </a:endParaRPr>
          </a:p>
          <a:p>
            <a:pPr marL="342900" marR="0" lvl="0" indent="-342900" algn="l" rtl="0">
              <a:spcBef>
                <a:spcPts val="600"/>
              </a:spcBef>
              <a:spcAft>
                <a:spcPts val="600"/>
              </a:spcAft>
              <a:buFont typeface="Symbol" panose="05050102010706020507" pitchFamily="18" charset="2"/>
              <a:buChar char=""/>
            </a:pPr>
            <a:r>
              <a:rPr lang="en-US" sz="1800" dirty="0">
                <a:effectLst/>
                <a:ea typeface="Times New Roman" panose="02020603050405020304" pitchFamily="18" charset="0"/>
              </a:rPr>
              <a:t>Configure route tables for public internet access.</a:t>
            </a:r>
            <a:endParaRPr lang="en-US" sz="1400" dirty="0">
              <a:effectLst/>
              <a:ea typeface="Times New Roman" panose="02020603050405020304" pitchFamily="18" charset="0"/>
            </a:endParaRPr>
          </a:p>
          <a:p>
            <a:pPr marL="342900" marR="0" lvl="0" indent="-342900" algn="l" rtl="0">
              <a:spcBef>
                <a:spcPts val="600"/>
              </a:spcBef>
              <a:spcAft>
                <a:spcPts val="600"/>
              </a:spcAft>
              <a:buFont typeface="Symbol" panose="05050102010706020507" pitchFamily="18" charset="2"/>
              <a:buChar char=""/>
            </a:pPr>
            <a:r>
              <a:rPr lang="en-IN" sz="1800" dirty="0">
                <a:effectLst/>
                <a:ea typeface="Times New Roman" panose="02020603050405020304" pitchFamily="18" charset="0"/>
              </a:rPr>
              <a:t>Launch an application server to validate the VPC setup.</a:t>
            </a:r>
            <a:endParaRPr lang="en-US" sz="1400" dirty="0">
              <a:effectLst/>
              <a:ea typeface="Times New Roman" panose="02020603050405020304" pitchFamily="18" charset="0"/>
            </a:endParaRPr>
          </a:p>
        </p:txBody>
      </p:sp>
      <p:pic>
        <p:nvPicPr>
          <p:cNvPr id="7" name="Picture 6">
            <a:extLst>
              <a:ext uri="{FF2B5EF4-FFF2-40B4-BE49-F238E27FC236}">
                <a16:creationId xmlns:a16="http://schemas.microsoft.com/office/drawing/2014/main" id="{28B86DF7-FEC6-ACC7-607F-C42294E5A6FF}"/>
              </a:ext>
            </a:extLst>
          </p:cNvPr>
          <p:cNvPicPr>
            <a:picLocks noChangeAspect="1"/>
          </p:cNvPicPr>
          <p:nvPr/>
        </p:nvPicPr>
        <p:blipFill>
          <a:blip r:embed="rId2"/>
          <a:srcRect t="709" b="9291"/>
          <a:stretch/>
        </p:blipFill>
        <p:spPr>
          <a:xfrm>
            <a:off x="9338310" y="1"/>
            <a:ext cx="5292088" cy="8229600"/>
          </a:xfrm>
          <a:prstGeom prst="rect">
            <a:avLst/>
          </a:prstGeom>
        </p:spPr>
      </p:pic>
    </p:spTree>
    <p:extLst>
      <p:ext uri="{BB962C8B-B14F-4D97-AF65-F5344CB8AC3E}">
        <p14:creationId xmlns:p14="http://schemas.microsoft.com/office/powerpoint/2010/main" val="258947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 y="0"/>
            <a:ext cx="1462674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99615DBA-BD8C-E43B-8BD9-681007D6C534}"/>
              </a:ext>
            </a:extLst>
          </p:cNvPr>
          <p:cNvPicPr>
            <a:picLocks noChangeAspect="1"/>
          </p:cNvPicPr>
          <p:nvPr/>
        </p:nvPicPr>
        <p:blipFill>
          <a:blip r:embed="rId2"/>
          <a:stretch>
            <a:fillRect/>
          </a:stretch>
        </p:blipFill>
        <p:spPr>
          <a:xfrm>
            <a:off x="744718" y="2461970"/>
            <a:ext cx="7565010" cy="4179214"/>
          </a:xfrm>
          <a:prstGeom prst="rect">
            <a:avLst/>
          </a:prstGeom>
        </p:spPr>
      </p:pic>
      <p:sp>
        <p:nvSpPr>
          <p:cNvPr id="4" name="TextBox 3">
            <a:extLst>
              <a:ext uri="{FF2B5EF4-FFF2-40B4-BE49-F238E27FC236}">
                <a16:creationId xmlns:a16="http://schemas.microsoft.com/office/drawing/2014/main" id="{9C1965A3-7BF6-82DA-8DD0-4B001450557E}"/>
              </a:ext>
            </a:extLst>
          </p:cNvPr>
          <p:cNvSpPr txBox="1"/>
          <p:nvPr/>
        </p:nvSpPr>
        <p:spPr>
          <a:xfrm>
            <a:off x="900261" y="875166"/>
            <a:ext cx="4680407" cy="707886"/>
          </a:xfrm>
          <a:prstGeom prst="rect">
            <a:avLst/>
          </a:prstGeom>
          <a:noFill/>
        </p:spPr>
        <p:txBody>
          <a:bodyPr wrap="square" rtlCol="0">
            <a:spAutoFit/>
          </a:bodyPr>
          <a:lstStyle/>
          <a:p>
            <a:pPr algn="l"/>
            <a:r>
              <a:rPr lang="en-US" sz="4000" b="1" dirty="0">
                <a:solidFill>
                  <a:schemeClr val="accent2"/>
                </a:solidFill>
              </a:rPr>
              <a:t>Project Diagram </a:t>
            </a:r>
          </a:p>
        </p:txBody>
      </p:sp>
      <p:pic>
        <p:nvPicPr>
          <p:cNvPr id="5" name="Picture 4">
            <a:extLst>
              <a:ext uri="{FF2B5EF4-FFF2-40B4-BE49-F238E27FC236}">
                <a16:creationId xmlns:a16="http://schemas.microsoft.com/office/drawing/2014/main" id="{9D2C6E23-3639-596D-246F-A597B1E9A667}"/>
              </a:ext>
            </a:extLst>
          </p:cNvPr>
          <p:cNvPicPr>
            <a:picLocks noChangeAspect="1"/>
          </p:cNvPicPr>
          <p:nvPr/>
        </p:nvPicPr>
        <p:blipFill>
          <a:blip r:embed="rId3"/>
          <a:srcRect t="709" b="9291"/>
          <a:stretch/>
        </p:blipFill>
        <p:spPr>
          <a:xfrm>
            <a:off x="9338310" y="1"/>
            <a:ext cx="5292088" cy="8229600"/>
          </a:xfrm>
          <a:prstGeom prst="rect">
            <a:avLst/>
          </a:prstGeom>
        </p:spPr>
      </p:pic>
    </p:spTree>
    <p:extLst>
      <p:ext uri="{BB962C8B-B14F-4D97-AF65-F5344CB8AC3E}">
        <p14:creationId xmlns:p14="http://schemas.microsoft.com/office/powerpoint/2010/main" val="465101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09A6A5-BE81-9DF6-6355-7A2AC5D64D9A}"/>
              </a:ext>
            </a:extLst>
          </p:cNvPr>
          <p:cNvPicPr>
            <a:picLocks noChangeAspect="1"/>
          </p:cNvPicPr>
          <p:nvPr/>
        </p:nvPicPr>
        <p:blipFill>
          <a:blip r:embed="rId2"/>
          <a:srcRect t="709" b="9291"/>
          <a:stretch/>
        </p:blipFill>
        <p:spPr>
          <a:xfrm>
            <a:off x="9338310" y="1"/>
            <a:ext cx="5292088" cy="8229600"/>
          </a:xfrm>
          <a:prstGeom prst="rect">
            <a:avLst/>
          </a:prstGeom>
        </p:spPr>
      </p:pic>
      <p:grpSp>
        <p:nvGrpSpPr>
          <p:cNvPr id="18" name="Group 17">
            <a:extLst>
              <a:ext uri="{FF2B5EF4-FFF2-40B4-BE49-F238E27FC236}">
                <a16:creationId xmlns:a16="http://schemas.microsoft.com/office/drawing/2014/main" id="{D4D7444E-8572-6DFD-CB75-0984238C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30" y="8085261"/>
            <a:ext cx="14648640" cy="148036"/>
            <a:chOff x="-5025" y="6737718"/>
            <a:chExt cx="12207200" cy="123363"/>
          </a:xfrm>
        </p:grpSpPr>
        <p:sp>
          <p:nvSpPr>
            <p:cNvPr id="19" name="Rectangle 18">
              <a:extLst>
                <a:ext uri="{FF2B5EF4-FFF2-40B4-BE49-F238E27FC236}">
                  <a16:creationId xmlns:a16="http://schemas.microsoft.com/office/drawing/2014/main" id="{01C89D56-574B-DBE6-E414-A886D4CD9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808B29-2E24-7E95-6543-9B0B82179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B554C4AB-26CA-940A-4EFD-B1850BDD763C}"/>
              </a:ext>
            </a:extLst>
          </p:cNvPr>
          <p:cNvSpPr txBox="1"/>
          <p:nvPr/>
        </p:nvSpPr>
        <p:spPr>
          <a:xfrm>
            <a:off x="904847" y="934091"/>
            <a:ext cx="7324626" cy="3616375"/>
          </a:xfrm>
          <a:prstGeom prst="rect">
            <a:avLst/>
          </a:prstGeom>
          <a:noFill/>
        </p:spPr>
        <p:txBody>
          <a:bodyPr wrap="square">
            <a:spAutoFit/>
          </a:bodyPr>
          <a:lstStyle/>
          <a:p>
            <a:pPr lvl="1" algn="l">
              <a:spcBef>
                <a:spcPts val="600"/>
              </a:spcBef>
              <a:spcAft>
                <a:spcPts val="600"/>
              </a:spcAft>
            </a:pPr>
            <a:r>
              <a:rPr lang="en-US" sz="2000" b="1" dirty="0">
                <a:solidFill>
                  <a:srgbClr val="E36C0A"/>
                </a:solidFill>
                <a:effectLst/>
                <a:latin typeface="Calibri" panose="020F0502020204030204" pitchFamily="34" charset="0"/>
                <a:ea typeface="Times New Roman" panose="02020603050405020304" pitchFamily="18" charset="0"/>
              </a:rPr>
              <a:t>Task 1: Creating a VPC</a:t>
            </a:r>
          </a:p>
          <a:p>
            <a:pPr lvl="1" algn="l">
              <a:spcBef>
                <a:spcPts val="600"/>
              </a:spcBef>
              <a:spcAft>
                <a:spcPts val="600"/>
              </a:spcAft>
            </a:pPr>
            <a:endParaRPr lang="en-US" sz="1400" dirty="0">
              <a:effectLst/>
              <a:latin typeface="Arial" panose="020B0604020202020204" pitchFamily="34" charset="0"/>
              <a:ea typeface="Times New Roman" panose="02020603050405020304" pitchFamily="18" charset="0"/>
            </a:endParaRPr>
          </a:p>
          <a:p>
            <a:pPr marL="0" marR="0" algn="l">
              <a:spcBef>
                <a:spcPts val="0"/>
              </a:spcBef>
              <a:spcAft>
                <a:spcPts val="0"/>
              </a:spcAft>
            </a:pPr>
            <a:r>
              <a:rPr lang="en-IN" sz="1800" dirty="0">
                <a:effectLst/>
                <a:latin typeface="Calibri" panose="020F0502020204030204" pitchFamily="34" charset="0"/>
                <a:ea typeface="Times New Roman" panose="02020603050405020304" pitchFamily="18" charset="0"/>
              </a:rPr>
              <a:t>A VPC is a virtual network that is dedicated to your Amazon Web Services (AWS) account. </a:t>
            </a:r>
          </a:p>
          <a:p>
            <a:pPr marL="0" marR="0" algn="l">
              <a:spcBef>
                <a:spcPts val="0"/>
              </a:spcBef>
              <a:spcAft>
                <a:spcPts val="0"/>
              </a:spcAft>
            </a:pPr>
            <a:endParaRPr lang="en-IN" sz="1800" dirty="0">
              <a:effectLst/>
              <a:latin typeface="Calibri" panose="020F0502020204030204" pitchFamily="34" charset="0"/>
              <a:ea typeface="Times New Roman" panose="02020603050405020304" pitchFamily="18" charset="0"/>
            </a:endParaRPr>
          </a:p>
          <a:p>
            <a:pPr marL="0" marR="0" algn="l">
              <a:spcBef>
                <a:spcPts val="0"/>
              </a:spcBef>
              <a:spcAft>
                <a:spcPts val="0"/>
              </a:spcAft>
            </a:pPr>
            <a:r>
              <a:rPr lang="en-IN" sz="1800" dirty="0">
                <a:effectLst/>
                <a:latin typeface="Calibri" panose="020F0502020204030204" pitchFamily="34" charset="0"/>
                <a:ea typeface="Times New Roman" panose="02020603050405020304" pitchFamily="18" charset="0"/>
              </a:rPr>
              <a:t>It is logically isolated from other virtual networks in the AWS Cloud. You can launch AWS resources, such as Amazon Elastic Compute Cloud (Amazon EC2) instances, into the VPC. </a:t>
            </a:r>
          </a:p>
          <a:p>
            <a:pPr marL="0" marR="0" algn="l">
              <a:spcBef>
                <a:spcPts val="0"/>
              </a:spcBef>
              <a:spcAft>
                <a:spcPts val="0"/>
              </a:spcAft>
            </a:pPr>
            <a:endParaRPr lang="en-IN" sz="1800" dirty="0">
              <a:effectLst/>
              <a:latin typeface="Calibri" panose="020F0502020204030204" pitchFamily="34" charset="0"/>
              <a:ea typeface="Times New Roman" panose="02020603050405020304" pitchFamily="18" charset="0"/>
            </a:endParaRPr>
          </a:p>
          <a:p>
            <a:pPr marL="0" marR="0" algn="l">
              <a:spcBef>
                <a:spcPts val="0"/>
              </a:spcBef>
              <a:spcAft>
                <a:spcPts val="0"/>
              </a:spcAft>
            </a:pPr>
            <a:r>
              <a:rPr lang="en-IN" sz="1800" dirty="0">
                <a:effectLst/>
                <a:latin typeface="Calibri" panose="020F0502020204030204" pitchFamily="34" charset="0"/>
                <a:ea typeface="Times New Roman" panose="02020603050405020304" pitchFamily="18" charset="0"/>
              </a:rPr>
              <a:t>You can configure the VPC by modifying its IP address range and create subnets. You can also configure route tables, network gateways, and security settings.</a:t>
            </a:r>
            <a:endParaRPr lang="en-US"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098360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09A6A5-BE81-9DF6-6355-7A2AC5D64D9A}"/>
              </a:ext>
            </a:extLst>
          </p:cNvPr>
          <p:cNvPicPr>
            <a:picLocks noChangeAspect="1"/>
          </p:cNvPicPr>
          <p:nvPr/>
        </p:nvPicPr>
        <p:blipFill>
          <a:blip r:embed="rId2"/>
          <a:srcRect t="709" b="9291"/>
          <a:stretch/>
        </p:blipFill>
        <p:spPr>
          <a:xfrm>
            <a:off x="9338310" y="1"/>
            <a:ext cx="5292088" cy="8229600"/>
          </a:xfrm>
          <a:prstGeom prst="rect">
            <a:avLst/>
          </a:prstGeom>
        </p:spPr>
      </p:pic>
      <p:grpSp>
        <p:nvGrpSpPr>
          <p:cNvPr id="18" name="Group 17">
            <a:extLst>
              <a:ext uri="{FF2B5EF4-FFF2-40B4-BE49-F238E27FC236}">
                <a16:creationId xmlns:a16="http://schemas.microsoft.com/office/drawing/2014/main" id="{D4D7444E-8572-6DFD-CB75-0984238C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30" y="8085261"/>
            <a:ext cx="14648640" cy="148036"/>
            <a:chOff x="-5025" y="6737718"/>
            <a:chExt cx="12207200" cy="123363"/>
          </a:xfrm>
        </p:grpSpPr>
        <p:sp>
          <p:nvSpPr>
            <p:cNvPr id="19" name="Rectangle 18">
              <a:extLst>
                <a:ext uri="{FF2B5EF4-FFF2-40B4-BE49-F238E27FC236}">
                  <a16:creationId xmlns:a16="http://schemas.microsoft.com/office/drawing/2014/main" id="{01C89D56-574B-DBE6-E414-A886D4CD9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808B29-2E24-7E95-6543-9B0B82179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B554C4AB-26CA-940A-4EFD-B1850BDD763C}"/>
              </a:ext>
            </a:extLst>
          </p:cNvPr>
          <p:cNvSpPr txBox="1"/>
          <p:nvPr/>
        </p:nvSpPr>
        <p:spPr>
          <a:xfrm>
            <a:off x="904847" y="934091"/>
            <a:ext cx="7324626" cy="2539157"/>
          </a:xfrm>
          <a:prstGeom prst="rect">
            <a:avLst/>
          </a:prstGeom>
          <a:noFill/>
        </p:spPr>
        <p:txBody>
          <a:bodyPr wrap="square">
            <a:spAutoFit/>
          </a:bodyPr>
          <a:lstStyle/>
          <a:p>
            <a:pPr marL="0" marR="0" algn="l">
              <a:spcBef>
                <a:spcPts val="600"/>
              </a:spcBef>
              <a:spcAft>
                <a:spcPts val="600"/>
              </a:spcAft>
            </a:pPr>
            <a:r>
              <a:rPr lang="en-US" sz="1800" b="1" dirty="0">
                <a:solidFill>
                  <a:srgbClr val="E36C0A"/>
                </a:solidFill>
                <a:effectLst/>
                <a:latin typeface="Calibri" panose="020F0502020204030204" pitchFamily="34" charset="0"/>
                <a:ea typeface="Times New Roman" panose="02020603050405020304" pitchFamily="18" charset="0"/>
              </a:rPr>
              <a:t>Task 2: Creating Subnets</a:t>
            </a:r>
          </a:p>
          <a:p>
            <a:pPr marL="0" marR="0" algn="l">
              <a:spcBef>
                <a:spcPts val="600"/>
              </a:spcBef>
              <a:spcAft>
                <a:spcPts val="600"/>
              </a:spcAft>
            </a:pPr>
            <a:endParaRPr lang="en-US" sz="1800" dirty="0">
              <a:effectLst/>
              <a:latin typeface="Arial" panose="020B0604020202020204" pitchFamily="34" charset="0"/>
              <a:ea typeface="Times New Roman" panose="02020603050405020304" pitchFamily="18" charset="0"/>
            </a:endParaRPr>
          </a:p>
          <a:p>
            <a:pPr marL="0" marR="0" algn="l">
              <a:spcBef>
                <a:spcPts val="0"/>
              </a:spcBef>
              <a:spcAft>
                <a:spcPts val="0"/>
              </a:spcAft>
            </a:pPr>
            <a:r>
              <a:rPr lang="en-IN" sz="1800" dirty="0">
                <a:effectLst/>
                <a:latin typeface="Calibri" panose="020F0502020204030204" pitchFamily="34" charset="0"/>
                <a:ea typeface="Times New Roman" panose="02020603050405020304" pitchFamily="18" charset="0"/>
              </a:rPr>
              <a:t>A subnet is a subrange of IP addresses in the VPC. AWS resources can be launched into a specified subnet. Use a public subnet for resources that must be connected to the internet and use a private subnet for resources that must remain isolated from the internet.</a:t>
            </a:r>
            <a:endParaRPr lang="en-US" sz="1800" dirty="0">
              <a:effectLst/>
              <a:latin typeface="Times New Roman" panose="02020603050405020304" pitchFamily="18" charset="0"/>
              <a:ea typeface="Times New Roman" panose="02020603050405020304" pitchFamily="18" charset="0"/>
            </a:endParaRPr>
          </a:p>
          <a:p>
            <a:pPr marL="0" marR="0" algn="l">
              <a:spcBef>
                <a:spcPts val="0"/>
              </a:spcBef>
              <a:spcAft>
                <a:spcPts val="0"/>
              </a:spcAft>
            </a:pPr>
            <a:r>
              <a:rPr lang="en-IN" sz="1800" dirty="0">
                <a:effectLst/>
                <a:latin typeface="Calibri" panose="020F0502020204030204" pitchFamily="34"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lgn="l">
              <a:spcBef>
                <a:spcPts val="0"/>
              </a:spcBef>
              <a:spcAft>
                <a:spcPts val="0"/>
              </a:spcAft>
            </a:pPr>
            <a:r>
              <a:rPr lang="en-IN" sz="1800" dirty="0">
                <a:effectLst/>
                <a:latin typeface="Calibri" panose="020F0502020204030204" pitchFamily="34" charset="0"/>
                <a:ea typeface="Times New Roman" panose="02020603050405020304" pitchFamily="18" charset="0"/>
              </a:rPr>
              <a:t>In this task, </a:t>
            </a:r>
            <a:r>
              <a:rPr lang="en-IN" dirty="0">
                <a:latin typeface="Calibri" panose="020F0502020204030204" pitchFamily="34" charset="0"/>
                <a:ea typeface="Times New Roman" panose="02020603050405020304" pitchFamily="18" charset="0"/>
              </a:rPr>
              <a:t>will </a:t>
            </a:r>
            <a:r>
              <a:rPr lang="en-IN" sz="1800" dirty="0">
                <a:effectLst/>
                <a:latin typeface="Calibri" panose="020F0502020204030204" pitchFamily="34" charset="0"/>
                <a:ea typeface="Times New Roman" panose="02020603050405020304" pitchFamily="18" charset="0"/>
              </a:rPr>
              <a:t>create a public subnet and a private subnet</a:t>
            </a:r>
            <a:endParaRPr lang="en-US" sz="1800" dirty="0">
              <a:effectLst/>
              <a:latin typeface="Times New Roman" panose="02020603050405020304" pitchFamily="18" charset="0"/>
              <a:ea typeface="Times New Roman" panose="02020603050405020304" pitchFamily="18" charset="0"/>
            </a:endParaRPr>
          </a:p>
        </p:txBody>
      </p:sp>
      <p:pic>
        <p:nvPicPr>
          <p:cNvPr id="7" name="Picture 6" descr="A screenshot of a computer">
            <a:extLst>
              <a:ext uri="{FF2B5EF4-FFF2-40B4-BE49-F238E27FC236}">
                <a16:creationId xmlns:a16="http://schemas.microsoft.com/office/drawing/2014/main" id="{86DC56CD-8332-6568-E597-A641CFCEA637}"/>
              </a:ext>
            </a:extLst>
          </p:cNvPr>
          <p:cNvPicPr>
            <a:picLocks noChangeAspect="1"/>
          </p:cNvPicPr>
          <p:nvPr/>
        </p:nvPicPr>
        <p:blipFill>
          <a:blip r:embed="rId3"/>
          <a:stretch>
            <a:fillRect/>
          </a:stretch>
        </p:blipFill>
        <p:spPr>
          <a:xfrm>
            <a:off x="1214769" y="3942555"/>
            <a:ext cx="7113811" cy="3250097"/>
          </a:xfrm>
          <a:prstGeom prst="rect">
            <a:avLst/>
          </a:prstGeom>
        </p:spPr>
      </p:pic>
    </p:spTree>
    <p:extLst>
      <p:ext uri="{BB962C8B-B14F-4D97-AF65-F5344CB8AC3E}">
        <p14:creationId xmlns:p14="http://schemas.microsoft.com/office/powerpoint/2010/main" val="679912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09A6A5-BE81-9DF6-6355-7A2AC5D64D9A}"/>
              </a:ext>
            </a:extLst>
          </p:cNvPr>
          <p:cNvPicPr>
            <a:picLocks noChangeAspect="1"/>
          </p:cNvPicPr>
          <p:nvPr/>
        </p:nvPicPr>
        <p:blipFill>
          <a:blip r:embed="rId2"/>
          <a:srcRect t="709" b="9291"/>
          <a:stretch/>
        </p:blipFill>
        <p:spPr>
          <a:xfrm>
            <a:off x="9338310" y="1"/>
            <a:ext cx="5292088" cy="8229600"/>
          </a:xfrm>
          <a:prstGeom prst="rect">
            <a:avLst/>
          </a:prstGeom>
        </p:spPr>
      </p:pic>
      <p:grpSp>
        <p:nvGrpSpPr>
          <p:cNvPr id="18" name="Group 17">
            <a:extLst>
              <a:ext uri="{FF2B5EF4-FFF2-40B4-BE49-F238E27FC236}">
                <a16:creationId xmlns:a16="http://schemas.microsoft.com/office/drawing/2014/main" id="{D4D7444E-8572-6DFD-CB75-0984238C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30" y="8085261"/>
            <a:ext cx="14648640" cy="148036"/>
            <a:chOff x="-5025" y="6737718"/>
            <a:chExt cx="12207200" cy="123363"/>
          </a:xfrm>
        </p:grpSpPr>
        <p:sp>
          <p:nvSpPr>
            <p:cNvPr id="19" name="Rectangle 18">
              <a:extLst>
                <a:ext uri="{FF2B5EF4-FFF2-40B4-BE49-F238E27FC236}">
                  <a16:creationId xmlns:a16="http://schemas.microsoft.com/office/drawing/2014/main" id="{01C89D56-574B-DBE6-E414-A886D4CD9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808B29-2E24-7E95-6543-9B0B82179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593F2EA4-99D0-F3D0-ACE6-F2EBA4286C85}"/>
              </a:ext>
            </a:extLst>
          </p:cNvPr>
          <p:cNvSpPr txBox="1"/>
          <p:nvPr/>
        </p:nvSpPr>
        <p:spPr>
          <a:xfrm>
            <a:off x="622169" y="524560"/>
            <a:ext cx="8493551" cy="5126019"/>
          </a:xfrm>
          <a:prstGeom prst="rect">
            <a:avLst/>
          </a:prstGeom>
          <a:noFill/>
        </p:spPr>
        <p:txBody>
          <a:bodyPr wrap="square">
            <a:spAutoFit/>
          </a:bodyPr>
          <a:lstStyle/>
          <a:p>
            <a:pPr marL="0" marR="0" algn="l" rtl="0">
              <a:spcBef>
                <a:spcPts val="600"/>
              </a:spcBef>
              <a:spcAft>
                <a:spcPts val="600"/>
              </a:spcAft>
            </a:pPr>
            <a:r>
              <a:rPr lang="en-US" sz="1800" b="1" dirty="0">
                <a:solidFill>
                  <a:srgbClr val="E36C0A"/>
                </a:solidFill>
                <a:effectLst/>
                <a:latin typeface="Calibri" panose="020F0502020204030204" pitchFamily="34" charset="0"/>
                <a:ea typeface="Times New Roman" panose="02020603050405020304" pitchFamily="18" charset="0"/>
              </a:rPr>
              <a:t>Task 3: Creating an Internet Gateway</a:t>
            </a:r>
            <a:endParaRPr lang="en-US" sz="1400" dirty="0">
              <a:effectLst/>
              <a:latin typeface="Arial" panose="020B0604020202020204" pitchFamily="34" charset="0"/>
              <a:ea typeface="Times New Roman" panose="02020603050405020304" pitchFamily="18" charset="0"/>
            </a:endParaRPr>
          </a:p>
          <a:p>
            <a:pPr marL="0" marR="0" algn="l" rtl="0">
              <a:spcBef>
                <a:spcPts val="0"/>
              </a:spcBef>
              <a:spcAft>
                <a:spcPts val="0"/>
              </a:spcAft>
              <a:tabLst>
                <a:tab pos="762000" algn="l"/>
              </a:tabLst>
            </a:pPr>
            <a:endParaRPr lang="en-IN" sz="1800" dirty="0">
              <a:effectLst/>
              <a:latin typeface="Calibri" panose="020F0502020204030204" pitchFamily="34" charset="0"/>
              <a:ea typeface="Times New Roman" panose="02020603050405020304" pitchFamily="18" charset="0"/>
            </a:endParaRP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An internet gateway is a horizontally scaled, redundant, and highly available VPC component. It allows communication between the instances in a VPC and the internet. It imposes no availability risks or bandwidth constraints on network traffic.</a:t>
            </a:r>
          </a:p>
          <a:p>
            <a:pPr marL="0" marR="0" algn="l" rtl="0">
              <a:spcBef>
                <a:spcPts val="0"/>
              </a:spcBef>
              <a:spcAft>
                <a:spcPts val="0"/>
              </a:spcAft>
              <a:tabLst>
                <a:tab pos="762000" algn="l"/>
              </a:tabLst>
            </a:pPr>
            <a:endParaRPr lang="en-US" sz="2000" dirty="0">
              <a:effectLst/>
              <a:latin typeface="Times New Roman" panose="02020603050405020304" pitchFamily="18" charset="0"/>
              <a:ea typeface="Times New Roman" panose="02020603050405020304" pitchFamily="18" charset="0"/>
            </a:endParaRP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An internet gateway serves two purposes:</a:t>
            </a:r>
            <a:endParaRPr lang="en-US" sz="2000" dirty="0">
              <a:effectLst/>
              <a:latin typeface="Times New Roman" panose="02020603050405020304" pitchFamily="18" charset="0"/>
              <a:ea typeface="Times New Roman" panose="02020603050405020304" pitchFamily="18" charset="0"/>
            </a:endParaRPr>
          </a:p>
          <a:p>
            <a:pPr marL="0" marR="0" algn="l" rtl="0">
              <a:spcBef>
                <a:spcPts val="0"/>
              </a:spcBef>
              <a:spcAft>
                <a:spcPts val="0"/>
              </a:spcAft>
              <a:tabLst>
                <a:tab pos="762000" algn="l"/>
              </a:tabLst>
            </a:pPr>
            <a:r>
              <a:rPr lang="en-IN" sz="1800" dirty="0">
                <a:effectLst/>
                <a:latin typeface="Calibri" panose="020F0502020204030204" pitchFamily="34" charset="0"/>
                <a:ea typeface="Times New Roman" panose="02020603050405020304" pitchFamily="18" charset="0"/>
              </a:rPr>
              <a:t> </a:t>
            </a:r>
            <a:endParaRPr lang="en-US" sz="2000" dirty="0">
              <a:effectLst/>
              <a:latin typeface="Times New Roman" panose="02020603050405020304" pitchFamily="18" charset="0"/>
              <a:ea typeface="Times New Roman" panose="02020603050405020304" pitchFamily="18" charset="0"/>
            </a:endParaRPr>
          </a:p>
          <a:p>
            <a:pPr marL="742950" lvl="1" indent="-285750" algn="l" rtl="0">
              <a:lnSpc>
                <a:spcPct val="107000"/>
              </a:lnSpc>
              <a:spcAft>
                <a:spcPts val="800"/>
              </a:spcAft>
              <a:buSzPts val="1000"/>
              <a:buFont typeface="Arial" panose="020B0604020202020204" pitchFamily="34" charset="0"/>
              <a:buChar char="•"/>
              <a:tabLst>
                <a:tab pos="457200" algn="l"/>
                <a:tab pos="762000" algn="l"/>
              </a:tabLst>
            </a:pPr>
            <a:r>
              <a:rPr lang="en-IN" dirty="0">
                <a:effectLst/>
                <a:latin typeface="Calibri" panose="020F0502020204030204" pitchFamily="34" charset="0"/>
                <a:ea typeface="Times New Roman" panose="02020603050405020304" pitchFamily="18" charset="0"/>
              </a:rPr>
              <a:t>To provide a target in route tables that connects to the internet</a:t>
            </a:r>
            <a:endParaRPr lang="en-US" sz="2000" dirty="0">
              <a:effectLst/>
              <a:latin typeface="Times New Roman" panose="02020603050405020304" pitchFamily="18" charset="0"/>
              <a:ea typeface="Times New Roman" panose="02020603050405020304" pitchFamily="18" charset="0"/>
            </a:endParaRPr>
          </a:p>
          <a:p>
            <a:pPr marL="742950" lvl="1" indent="-285750" algn="l" rtl="0">
              <a:lnSpc>
                <a:spcPct val="107000"/>
              </a:lnSpc>
              <a:spcAft>
                <a:spcPts val="800"/>
              </a:spcAft>
              <a:buSzPts val="1000"/>
              <a:buFont typeface="Arial" panose="020B0604020202020204" pitchFamily="34" charset="0"/>
              <a:buChar char="•"/>
              <a:tabLst>
                <a:tab pos="457200" algn="l"/>
                <a:tab pos="762000" algn="l"/>
              </a:tabLst>
            </a:pPr>
            <a:r>
              <a:rPr lang="en-IN" dirty="0">
                <a:effectLst/>
                <a:latin typeface="Calibri" panose="020F0502020204030204" pitchFamily="34" charset="0"/>
                <a:ea typeface="Times New Roman" panose="02020603050405020304" pitchFamily="18" charset="0"/>
              </a:rPr>
              <a:t>To perform network address translation (NAT) for instances that were assigned public IPv4 addresses</a:t>
            </a:r>
          </a:p>
          <a:p>
            <a:pPr lvl="1" algn="l" rtl="0">
              <a:lnSpc>
                <a:spcPct val="107000"/>
              </a:lnSpc>
              <a:spcAft>
                <a:spcPts val="800"/>
              </a:spcAft>
              <a:buSzPts val="1000"/>
              <a:tabLst>
                <a:tab pos="457200" algn="l"/>
                <a:tab pos="762000" algn="l"/>
              </a:tabLst>
            </a:pPr>
            <a:endParaRPr lang="en-US" sz="2000" dirty="0">
              <a:latin typeface="Times New Roman" panose="02020603050405020304" pitchFamily="18" charset="0"/>
              <a:ea typeface="Times New Roman" panose="02020603050405020304" pitchFamily="18" charset="0"/>
            </a:endParaRPr>
          </a:p>
          <a:p>
            <a:pPr algn="l" rtl="0">
              <a:lnSpc>
                <a:spcPct val="107000"/>
              </a:lnSpc>
              <a:spcAft>
                <a:spcPts val="800"/>
              </a:spcAft>
              <a:buSzPts val="1000"/>
              <a:tabLst>
                <a:tab pos="457200" algn="l"/>
                <a:tab pos="762000" algn="l"/>
              </a:tabLst>
            </a:pPr>
            <a:r>
              <a:rPr lang="en-IN" dirty="0">
                <a:effectLst/>
                <a:latin typeface="Calibri" panose="020F0502020204030204" pitchFamily="34" charset="0"/>
                <a:ea typeface="Times New Roman" panose="02020603050405020304" pitchFamily="18" charset="0"/>
              </a:rPr>
              <a:t>In this task we will do the following:</a:t>
            </a:r>
            <a:endParaRPr lang="en-US" sz="1400" dirty="0">
              <a:effectLst/>
              <a:latin typeface="Arial" panose="020B0604020202020204" pitchFamily="34" charset="0"/>
              <a:ea typeface="Times New Roman" panose="02020603050405020304" pitchFamily="18" charset="0"/>
            </a:endParaRPr>
          </a:p>
          <a:p>
            <a:pPr marL="800100" lvl="1" indent="-342900" algn="l" rtl="0">
              <a:spcBef>
                <a:spcPts val="600"/>
              </a:spcBef>
              <a:spcAft>
                <a:spcPts val="600"/>
              </a:spcAft>
              <a:buFont typeface="Symbol" panose="05050102010706020507" pitchFamily="18" charset="2"/>
              <a:buChar char=""/>
            </a:pPr>
            <a:r>
              <a:rPr lang="en-US" dirty="0">
                <a:effectLst/>
                <a:latin typeface="Calibri" panose="020F0502020204030204" pitchFamily="34" charset="0"/>
                <a:ea typeface="Times New Roman" panose="02020603050405020304" pitchFamily="18" charset="0"/>
              </a:rPr>
              <a:t>Create an internet gateway named Lab IGW.</a:t>
            </a:r>
            <a:endParaRPr lang="en-US" sz="1400" dirty="0">
              <a:effectLst/>
              <a:latin typeface="Arial" panose="020B0604020202020204" pitchFamily="34" charset="0"/>
              <a:ea typeface="Times New Roman" panose="02020603050405020304" pitchFamily="18" charset="0"/>
            </a:endParaRPr>
          </a:p>
          <a:p>
            <a:pPr marL="800100" lvl="1" indent="-342900" algn="l" rtl="0">
              <a:spcBef>
                <a:spcPts val="600"/>
              </a:spcBef>
              <a:spcAft>
                <a:spcPts val="600"/>
              </a:spcAft>
              <a:buFont typeface="Symbol" panose="05050102010706020507" pitchFamily="18" charset="2"/>
              <a:buChar char=""/>
            </a:pPr>
            <a:r>
              <a:rPr lang="en-US" dirty="0">
                <a:effectLst/>
                <a:latin typeface="Calibri" panose="020F0502020204030204" pitchFamily="34" charset="0"/>
                <a:ea typeface="Times New Roman" panose="02020603050405020304" pitchFamily="18" charset="0"/>
              </a:rPr>
              <a:t>Attach the internet gateway to the Lab VPC.</a:t>
            </a:r>
            <a:endParaRPr lang="en-US" sz="1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165874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201</TotalTime>
  <Words>1541</Words>
  <Application>Microsoft Office PowerPoint</Application>
  <PresentationFormat>Custom</PresentationFormat>
  <Paragraphs>230</Paragraphs>
  <Slides>31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Calibri</vt:lpstr>
      <vt:lpstr>Saira Medium</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Esraa Eldegwy (c)</cp:lastModifiedBy>
  <cp:revision>339</cp:revision>
  <dcterms:created xsi:type="dcterms:W3CDTF">2024-10-19T17:39:28Z</dcterms:created>
  <dcterms:modified xsi:type="dcterms:W3CDTF">2024-10-20T21:44:22Z</dcterms:modified>
</cp:coreProperties>
</file>